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4" r:id="rId3"/>
    <p:sldId id="257" r:id="rId4"/>
    <p:sldId id="267" r:id="rId5"/>
    <p:sldId id="258" r:id="rId6"/>
    <p:sldId id="259" r:id="rId7"/>
    <p:sldId id="281" r:id="rId8"/>
    <p:sldId id="264" r:id="rId9"/>
    <p:sldId id="265" r:id="rId10"/>
    <p:sldId id="266" r:id="rId11"/>
    <p:sldId id="282" r:id="rId12"/>
    <p:sldId id="262" r:id="rId13"/>
    <p:sldId id="269" r:id="rId14"/>
    <p:sldId id="283" r:id="rId15"/>
    <p:sldId id="268" r:id="rId16"/>
    <p:sldId id="271" r:id="rId17"/>
    <p:sldId id="272" r:id="rId18"/>
    <p:sldId id="270" r:id="rId19"/>
    <p:sldId id="274" r:id="rId20"/>
    <p:sldId id="288" r:id="rId21"/>
    <p:sldId id="284" r:id="rId22"/>
    <p:sldId id="277" r:id="rId23"/>
    <p:sldId id="293" r:id="rId24"/>
    <p:sldId id="280" r:id="rId25"/>
    <p:sldId id="292" r:id="rId26"/>
    <p:sldId id="291" r:id="rId27"/>
    <p:sldId id="278" r:id="rId28"/>
    <p:sldId id="285" r:id="rId29"/>
    <p:sldId id="290" r:id="rId30"/>
    <p:sldId id="287" r:id="rId31"/>
    <p:sldId id="275" r:id="rId32"/>
  </p:sldIdLst>
  <p:sldSz cx="9144000" cy="5715000" type="screen16x1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14" y="-9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1" y="2206625"/>
            <a:ext cx="3571875" cy="35083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771"/>
            <a:ext cx="9146380" cy="571577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3" y="1442003"/>
            <a:ext cx="5648623" cy="1003588"/>
          </a:xfrm>
        </p:spPr>
        <p:txBody>
          <a:bodyPr bIns="9144" anchor="b"/>
          <a:lstStyle>
            <a:lvl1pPr>
              <a:defRPr sz="3200"/>
            </a:lvl1pPr>
          </a:lstStyle>
          <a:p>
            <a:r>
              <a:rPr lang="fr-FR" smtClean="0"/>
              <a:t>Modifiez le style du titre</a:t>
            </a:r>
            <a:endParaRPr lang="en-US" dirty="0"/>
          </a:p>
        </p:txBody>
      </p:sp>
      <p:sp>
        <p:nvSpPr>
          <p:cNvPr id="3" name="Subtitle 2"/>
          <p:cNvSpPr>
            <a:spLocks noGrp="1"/>
          </p:cNvSpPr>
          <p:nvPr>
            <p:ph type="subTitle" idx="1"/>
          </p:nvPr>
        </p:nvSpPr>
        <p:spPr>
          <a:xfrm rot="19140000">
            <a:off x="1212278" y="2059104"/>
            <a:ext cx="6511131" cy="274383"/>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C9B00F62-5533-4CFF-800F-76F2AC365BDF}" type="datetimeFigureOut">
              <a:rPr lang="fr-CA" smtClean="0"/>
              <a:t>2016-12-25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34A6D3F-2806-4A7E-A940-F48C08ED9AEB}" type="slidenum">
              <a:rPr lang="fr-CA" smtClean="0"/>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9B00F62-5533-4CFF-800F-76F2AC365BDF}" type="datetimeFigureOut">
              <a:rPr lang="fr-CA" smtClean="0"/>
              <a:t>2016-12-25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34A6D3F-2806-4A7E-A940-F48C08ED9AEB}"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38986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28866"/>
            <a:ext cx="6019800" cy="389863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9B00F62-5533-4CFF-800F-76F2AC365BDF}" type="datetimeFigureOut">
              <a:rPr lang="fr-CA" smtClean="0"/>
              <a:t>2016-12-25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34A6D3F-2806-4A7E-A940-F48C08ED9AEB}"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9B00F62-5533-4CFF-800F-76F2AC365BDF}" type="datetimeFigureOut">
              <a:rPr lang="fr-CA" smtClean="0"/>
              <a:t>2016-12-25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34A6D3F-2806-4A7E-A940-F48C08ED9AEB}"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2380" y="-771"/>
            <a:ext cx="9146380" cy="571577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206625"/>
            <a:ext cx="3571875" cy="35083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438948"/>
            <a:ext cx="5650992" cy="1006258"/>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Text Placeholder 2"/>
          <p:cNvSpPr>
            <a:spLocks noGrp="1"/>
          </p:cNvSpPr>
          <p:nvPr>
            <p:ph type="body" idx="1"/>
          </p:nvPr>
        </p:nvSpPr>
        <p:spPr>
          <a:xfrm rot="19140000">
            <a:off x="1216152" y="2056920"/>
            <a:ext cx="6510528" cy="274320"/>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les styles du texte du masque</a:t>
            </a:r>
          </a:p>
        </p:txBody>
      </p:sp>
      <p:sp>
        <p:nvSpPr>
          <p:cNvPr id="4" name="Date Placeholder 3"/>
          <p:cNvSpPr>
            <a:spLocks noGrp="1"/>
          </p:cNvSpPr>
          <p:nvPr>
            <p:ph type="dt" sz="half" idx="10"/>
          </p:nvPr>
        </p:nvSpPr>
        <p:spPr/>
        <p:txBody>
          <a:bodyPr/>
          <a:lstStyle/>
          <a:p>
            <a:fld id="{C9B00F62-5533-4CFF-800F-76F2AC365BDF}" type="datetimeFigureOut">
              <a:rPr lang="fr-CA" smtClean="0"/>
              <a:t>2016-12-25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34A6D3F-2806-4A7E-A940-F48C08ED9AEB}"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914400"/>
            <a:ext cx="3200400" cy="30937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914400"/>
            <a:ext cx="3200400" cy="30937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9B00F62-5533-4CFF-800F-76F2AC365BDF}" type="datetimeFigureOut">
              <a:rPr lang="fr-CA" smtClean="0"/>
              <a:t>2016-12-25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34A6D3F-2806-4A7E-A940-F48C08ED9AEB}" type="slidenum">
              <a:rPr lang="fr-CA" smtClean="0"/>
              <a:t>‹N°›</a:t>
            </a:fld>
            <a:endParaRPr lang="fr-CA"/>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822960" y="914400"/>
            <a:ext cx="3200400" cy="45720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4" name="Content Placeholder 3"/>
          <p:cNvSpPr>
            <a:spLocks noGrp="1"/>
          </p:cNvSpPr>
          <p:nvPr>
            <p:ph sz="half" idx="2"/>
          </p:nvPr>
        </p:nvSpPr>
        <p:spPr>
          <a:xfrm>
            <a:off x="819150" y="1418207"/>
            <a:ext cx="32004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914400"/>
            <a:ext cx="3200400" cy="45720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4700016" y="1418207"/>
            <a:ext cx="32004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9B00F62-5533-4CFF-800F-76F2AC365BDF}" type="datetimeFigureOut">
              <a:rPr lang="fr-CA" smtClean="0"/>
              <a:t>2016-12-25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934A6D3F-2806-4A7E-A940-F48C08ED9AEB}"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C9B00F62-5533-4CFF-800F-76F2AC365BDF}" type="datetimeFigureOut">
              <a:rPr lang="fr-CA" smtClean="0"/>
              <a:t>2016-12-25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934A6D3F-2806-4A7E-A940-F48C08ED9AEB}"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00F62-5533-4CFF-800F-76F2AC365BDF}" type="datetimeFigureOut">
              <a:rPr lang="fr-CA" smtClean="0"/>
              <a:t>2016-12-25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934A6D3F-2806-4A7E-A940-F48C08ED9AEB}"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1" y="2206625"/>
            <a:ext cx="3571875" cy="35083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004889" y="-1004887"/>
            <a:ext cx="5715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313420"/>
            <a:ext cx="5212080" cy="907856"/>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Content Placeholder 2"/>
          <p:cNvSpPr>
            <a:spLocks noGrp="1"/>
          </p:cNvSpPr>
          <p:nvPr>
            <p:ph idx="1"/>
          </p:nvPr>
        </p:nvSpPr>
        <p:spPr>
          <a:xfrm>
            <a:off x="4749553" y="2182427"/>
            <a:ext cx="3807779" cy="27705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1877821"/>
            <a:ext cx="5794760" cy="519428"/>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Modifiez les styles du texte du masque</a:t>
            </a:r>
          </a:p>
        </p:txBody>
      </p:sp>
      <p:sp>
        <p:nvSpPr>
          <p:cNvPr id="5" name="Date Placeholder 4"/>
          <p:cNvSpPr>
            <a:spLocks noGrp="1"/>
          </p:cNvSpPr>
          <p:nvPr>
            <p:ph type="dt" sz="half" idx="10"/>
          </p:nvPr>
        </p:nvSpPr>
        <p:spPr/>
        <p:txBody>
          <a:bodyPr/>
          <a:lstStyle/>
          <a:p>
            <a:fld id="{C9B00F62-5533-4CFF-800F-76F2AC365BDF}" type="datetimeFigureOut">
              <a:rPr lang="fr-CA" smtClean="0"/>
              <a:t>2016-12-25</a:t>
            </a:fld>
            <a:endParaRPr lang="fr-C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C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34A6D3F-2806-4A7E-A940-F48C08ED9AEB}"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5715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smtClean="0"/>
              <a:t>Cliquez sur l'icône pour ajouter une image</a:t>
            </a:r>
            <a:endParaRPr lang="en-US" dirty="0"/>
          </a:p>
        </p:txBody>
      </p:sp>
      <p:sp>
        <p:nvSpPr>
          <p:cNvPr id="9" name="Right Triangle 8"/>
          <p:cNvSpPr/>
          <p:nvPr/>
        </p:nvSpPr>
        <p:spPr>
          <a:xfrm>
            <a:off x="1" y="2206625"/>
            <a:ext cx="3571875" cy="35083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4206875"/>
            <a:ext cx="3571875" cy="150812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431251"/>
            <a:ext cx="5486400" cy="722870"/>
          </a:xfrm>
        </p:spPr>
        <p:txBody>
          <a:bodyPr anchor="b"/>
          <a:lstStyle>
            <a:lvl1pPr algn="l">
              <a:defRPr sz="2800" b="0">
                <a:latin typeface="+mj-lt"/>
              </a:defRPr>
            </a:lvl1pPr>
          </a:lstStyle>
          <a:p>
            <a:r>
              <a:rPr lang="fr-FR" smtClean="0"/>
              <a:t>Modifiez le style du titre</a:t>
            </a:r>
            <a:endParaRPr lang="en-US" dirty="0"/>
          </a:p>
        </p:txBody>
      </p:sp>
      <p:sp>
        <p:nvSpPr>
          <p:cNvPr id="4" name="Text Placeholder 3"/>
          <p:cNvSpPr>
            <a:spLocks noGrp="1"/>
          </p:cNvSpPr>
          <p:nvPr>
            <p:ph type="body" sz="half" idx="2"/>
          </p:nvPr>
        </p:nvSpPr>
        <p:spPr>
          <a:xfrm rot="19140000">
            <a:off x="1143480" y="1817108"/>
            <a:ext cx="6096545" cy="617220"/>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9B00F62-5533-4CFF-800F-76F2AC365BDF}" type="datetimeFigureOut">
              <a:rPr lang="fr-CA" smtClean="0"/>
              <a:t>2016-12-25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34A6D3F-2806-4A7E-A940-F48C08ED9AEB}"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4208861"/>
            <a:ext cx="3574257" cy="150614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4209410"/>
            <a:ext cx="9146380" cy="150559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04800"/>
            <a:ext cx="7520940" cy="4572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22960" y="917190"/>
            <a:ext cx="7520940" cy="298320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9140000">
            <a:off x="201168" y="4892040"/>
            <a:ext cx="2176272" cy="167640"/>
          </a:xfrm>
          <a:prstGeom prst="rect">
            <a:avLst/>
          </a:prstGeom>
        </p:spPr>
        <p:txBody>
          <a:bodyPr vert="horz" lIns="91440" tIns="45720" rIns="91440" bIns="45720" rtlCol="0" anchor="ctr"/>
          <a:lstStyle>
            <a:lvl1pPr algn="l">
              <a:defRPr sz="1200">
                <a:solidFill>
                  <a:srgbClr val="FFFFFF"/>
                </a:solidFill>
              </a:defRPr>
            </a:lvl1pPr>
          </a:lstStyle>
          <a:p>
            <a:fld id="{C9B00F62-5533-4CFF-800F-76F2AC365BDF}" type="datetimeFigureOut">
              <a:rPr lang="fr-CA" smtClean="0"/>
              <a:t>2016-12-25</a:t>
            </a:fld>
            <a:endParaRPr lang="fr-CA"/>
          </a:p>
        </p:txBody>
      </p:sp>
      <p:sp>
        <p:nvSpPr>
          <p:cNvPr id="5" name="Footer Placeholder 4"/>
          <p:cNvSpPr>
            <a:spLocks noGrp="1"/>
          </p:cNvSpPr>
          <p:nvPr>
            <p:ph type="ftr" sz="quarter" idx="3"/>
          </p:nvPr>
        </p:nvSpPr>
        <p:spPr>
          <a:xfrm>
            <a:off x="3517514" y="5237602"/>
            <a:ext cx="4724400" cy="22860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r-CA"/>
          </a:p>
        </p:txBody>
      </p:sp>
      <p:sp>
        <p:nvSpPr>
          <p:cNvPr id="6" name="Slide Number Placeholder 5"/>
          <p:cNvSpPr>
            <a:spLocks noGrp="1"/>
          </p:cNvSpPr>
          <p:nvPr>
            <p:ph type="sldNum" sz="quarter" idx="4"/>
          </p:nvPr>
        </p:nvSpPr>
        <p:spPr>
          <a:xfrm>
            <a:off x="8401038" y="5142352"/>
            <a:ext cx="502920" cy="41910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34A6D3F-2806-4A7E-A940-F48C08ED9AEB}"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jesus-is-the-way.com/FirstComing.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springvilleag.com/470142.ihtml"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lker.com/clipart-fleur-de-lys-1.html"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stat.gouv.qc.ca/donstat/societe/demographie/etat_matrm_marg/6p4.htm"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www.luvcube.com/blog/2008/10/my-crush-has-not-asked-me-out-yet.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christroi.over-blog.com/90-categorie-1180132.html"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aqps.info/media/documents/1204_Suicide2005-2009_MAJ2011.pdf" TargetMode="External"/><Relationship Id="rId1" Type="http://schemas.openxmlformats.org/officeDocument/2006/relationships/slideLayout" Target="../slideLayouts/slideLayout1.xml"/><Relationship Id="rId4" Type="http://schemas.openxmlformats.org/officeDocument/2006/relationships/hyperlink" Target="http://raymondviger.wordpress.com/2011/01/20/suicide-jeunes-statistiques-taux-depression-jeun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joyeux-noel.com/desserts.html" TargetMode="External"/><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mikeward.ca/2007/11/ya-quel-age-gilles-proulx/"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fr.canoe.ca/voyages/decouvrir/destinations/archives/2011/10/20111014-102418.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fr.ulike.net/Pierre_Verville" TargetMode="External"/><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fr.ulike.net/Pierre_Verville"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journaldemontreal.com/2016/12/23/noel-une-vieille-histoire"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www.republiquelibre.org/cousture/DRAPO.HTM" TargetMode="External"/><Relationship Id="rId3" Type="http://schemas.openxmlformats.org/officeDocument/2006/relationships/image" Target="../media/image21.jpg"/><Relationship Id="rId7" Type="http://schemas.openxmlformats.org/officeDocument/2006/relationships/hyperlink" Target="http://www.lfsl.net/sousmenus/espacecollegeFR.html" TargetMode="External"/><Relationship Id="rId2" Type="http://schemas.openxmlformats.org/officeDocument/2006/relationships/hyperlink" Target="http://www.closerdaybyday.info/2009/07/history-2-kings-1-5/" TargetMode="Externa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hyperlink" Target="http://www.rethinkingyouthministry.com/2010_12_01_archive.html" TargetMode="External"/><Relationship Id="rId9" Type="http://schemas.openxmlformats.org/officeDocument/2006/relationships/image" Target="../media/image24.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jlhuss.blog.lemonde.fr/2005/06/12/2005_06_carambolage_/"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impdfilipinas.blogspot.com/2010/11/overcoming-your-problems.html"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jesus-is-the-way.com/FirstComing.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jesus-is-the-way.com/FirstComing.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CA"/>
          </a:p>
        </p:txBody>
      </p:sp>
      <p:sp>
        <p:nvSpPr>
          <p:cNvPr id="3" name="Sous-titre 2"/>
          <p:cNvSpPr>
            <a:spLocks noGrp="1"/>
          </p:cNvSpPr>
          <p:nvPr>
            <p:ph type="subTitle" idx="1"/>
          </p:nvPr>
        </p:nvSpPr>
        <p:spPr/>
        <p:txBody>
          <a:bodyPr/>
          <a:lstStyle/>
          <a:p>
            <a:endParaRPr lang="fr-CA"/>
          </a:p>
        </p:txBody>
      </p:sp>
    </p:spTree>
    <p:extLst>
      <p:ext uri="{BB962C8B-B14F-4D97-AF65-F5344CB8AC3E}">
        <p14:creationId xmlns:p14="http://schemas.microsoft.com/office/powerpoint/2010/main" val="1207194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19140000">
            <a:off x="389004" y="487813"/>
            <a:ext cx="5648623" cy="2091165"/>
          </a:xfrm>
        </p:spPr>
        <p:txBody>
          <a:bodyPr/>
          <a:lstStyle/>
          <a:p>
            <a:pPr lvl="0" algn="ctr"/>
            <a:r>
              <a:rPr lang="fr-CA" b="1" dirty="0"/>
              <a:t>12 principales prophéties </a:t>
            </a:r>
            <a:br>
              <a:rPr lang="fr-CA" b="1" dirty="0"/>
            </a:br>
            <a:r>
              <a:rPr lang="fr-CA" b="1" dirty="0" smtClean="0"/>
              <a:t>(suite)</a:t>
            </a:r>
            <a:br>
              <a:rPr lang="fr-CA" b="1" dirty="0" smtClean="0"/>
            </a:br>
            <a:endParaRPr lang="fr-CA" dirty="0"/>
          </a:p>
        </p:txBody>
      </p:sp>
      <p:sp>
        <p:nvSpPr>
          <p:cNvPr id="3" name="Sous-titre 2"/>
          <p:cNvSpPr>
            <a:spLocks noGrp="1"/>
          </p:cNvSpPr>
          <p:nvPr>
            <p:ph type="subTitle" idx="1"/>
          </p:nvPr>
        </p:nvSpPr>
        <p:spPr/>
        <p:txBody>
          <a:bodyPr>
            <a:normAutofit fontScale="62500" lnSpcReduction="20000"/>
          </a:bodyPr>
          <a:lstStyle/>
          <a:p>
            <a:r>
              <a:rPr lang="fr-CA" b="1" u="sng" dirty="0">
                <a:hlinkClick r:id="rId2"/>
              </a:rPr>
              <a:t>http://jesus-is-the-way.com/FirstComing.html</a:t>
            </a:r>
            <a:r>
              <a:rPr lang="fr-CA" dirty="0"/>
              <a:t/>
            </a:r>
            <a:br>
              <a:rPr lang="fr-CA" dirty="0"/>
            </a:br>
            <a:endParaRPr lang="fr-CA" dirty="0"/>
          </a:p>
        </p:txBody>
      </p:sp>
      <p:sp>
        <p:nvSpPr>
          <p:cNvPr id="5" name="Rectangle 4"/>
          <p:cNvSpPr/>
          <p:nvPr/>
        </p:nvSpPr>
        <p:spPr>
          <a:xfrm>
            <a:off x="4932041" y="1537354"/>
            <a:ext cx="4090183" cy="5262979"/>
          </a:xfrm>
          <a:prstGeom prst="rect">
            <a:avLst/>
          </a:prstGeom>
        </p:spPr>
        <p:txBody>
          <a:bodyPr wrap="square">
            <a:spAutoFit/>
          </a:bodyPr>
          <a:lstStyle/>
          <a:p>
            <a:pPr lvl="1" algn="just"/>
            <a:r>
              <a:rPr lang="fr-FR" sz="2000" b="1" dirty="0" smtClean="0">
                <a:solidFill>
                  <a:srgbClr val="FFFF00"/>
                </a:solidFill>
                <a:latin typeface="Arial Unicode MS" pitchFamily="34" charset="-128"/>
                <a:ea typeface="Arial Unicode MS" pitchFamily="34" charset="-128"/>
                <a:cs typeface="Arial Unicode MS" pitchFamily="34" charset="-128"/>
              </a:rPr>
              <a:t>Daniel </a:t>
            </a:r>
            <a:r>
              <a:rPr lang="fr-FR" sz="2000" b="1" dirty="0">
                <a:solidFill>
                  <a:srgbClr val="FFFF00"/>
                </a:solidFill>
                <a:latin typeface="Arial Unicode MS" pitchFamily="34" charset="-128"/>
                <a:ea typeface="Arial Unicode MS" pitchFamily="34" charset="-128"/>
                <a:cs typeface="Arial Unicode MS" pitchFamily="34" charset="-128"/>
              </a:rPr>
              <a:t>a prédit le moment exact de sa crucifixion était connu</a:t>
            </a:r>
            <a:r>
              <a:rPr lang="fr-FR" sz="2000" dirty="0">
                <a:solidFill>
                  <a:srgbClr val="FFFF00"/>
                </a:solidFill>
                <a:latin typeface="Arial Unicode MS" pitchFamily="34" charset="-128"/>
                <a:ea typeface="Arial Unicode MS" pitchFamily="34" charset="-128"/>
                <a:cs typeface="Arial Unicode MS" pitchFamily="34" charset="-128"/>
              </a:rPr>
              <a:t> </a:t>
            </a:r>
            <a:r>
              <a:rPr lang="fr-FR" sz="2000" dirty="0">
                <a:solidFill>
                  <a:srgbClr val="FFC000"/>
                </a:solidFill>
                <a:latin typeface="Arial Unicode MS" pitchFamily="34" charset="-128"/>
                <a:ea typeface="Arial Unicode MS" pitchFamily="34" charset="-128"/>
                <a:cs typeface="Arial Unicode MS" pitchFamily="34" charset="-128"/>
              </a:rPr>
              <a:t>:</a:t>
            </a:r>
            <a:r>
              <a:rPr lang="fr-FR" sz="1600" dirty="0" smtClean="0">
                <a:solidFill>
                  <a:srgbClr val="FFC000"/>
                </a:solidFill>
                <a:latin typeface="Arial Unicode MS" pitchFamily="34" charset="-128"/>
                <a:ea typeface="Arial Unicode MS" pitchFamily="34" charset="-128"/>
                <a:cs typeface="Arial Unicode MS" pitchFamily="34" charset="-128"/>
              </a:rPr>
              <a:t>483 </a:t>
            </a:r>
            <a:r>
              <a:rPr lang="fr-FR" sz="1600" dirty="0">
                <a:solidFill>
                  <a:srgbClr val="FFC000"/>
                </a:solidFill>
                <a:latin typeface="Arial Unicode MS" pitchFamily="34" charset="-128"/>
                <a:ea typeface="Arial Unicode MS" pitchFamily="34" charset="-128"/>
                <a:cs typeface="Arial Unicode MS" pitchFamily="34" charset="-128"/>
              </a:rPr>
              <a:t>ans à partir du décret pour construire le temple, qui était d'environ 444 avant notre </a:t>
            </a:r>
            <a:r>
              <a:rPr lang="fr-FR" sz="1600" dirty="0" smtClean="0">
                <a:solidFill>
                  <a:srgbClr val="FFC000"/>
                </a:solidFill>
                <a:latin typeface="Arial Unicode MS" pitchFamily="34" charset="-128"/>
                <a:ea typeface="Arial Unicode MS" pitchFamily="34" charset="-128"/>
                <a:cs typeface="Arial Unicode MS" pitchFamily="34" charset="-128"/>
              </a:rPr>
              <a:t>ère</a:t>
            </a:r>
            <a:r>
              <a:rPr lang="fr-FR" sz="1600" dirty="0">
                <a:solidFill>
                  <a:srgbClr val="FFC000"/>
                </a:solidFill>
                <a:latin typeface="Arial Unicode MS" pitchFamily="34" charset="-128"/>
                <a:ea typeface="Arial Unicode MS" pitchFamily="34" charset="-128"/>
                <a:cs typeface="Arial Unicode MS" pitchFamily="34" charset="-128"/>
              </a:rPr>
              <a:t> </a:t>
            </a:r>
            <a:endParaRPr lang="fr-FR" sz="1600" dirty="0" smtClean="0">
              <a:solidFill>
                <a:srgbClr val="FFC000"/>
              </a:solidFill>
              <a:latin typeface="Arial Unicode MS" pitchFamily="34" charset="-128"/>
              <a:ea typeface="Arial Unicode MS" pitchFamily="34" charset="-128"/>
              <a:cs typeface="Arial Unicode MS" pitchFamily="34" charset="-128"/>
            </a:endParaRPr>
          </a:p>
          <a:p>
            <a:pPr lvl="1" algn="just"/>
            <a:r>
              <a:rPr lang="fr-FR" sz="1400" dirty="0" smtClean="0">
                <a:latin typeface="Arial Unicode MS" pitchFamily="34" charset="-128"/>
                <a:ea typeface="Arial Unicode MS" pitchFamily="34" charset="-128"/>
                <a:cs typeface="Arial Unicode MS" pitchFamily="34" charset="-128"/>
              </a:rPr>
              <a:t>(Daniel </a:t>
            </a:r>
            <a:r>
              <a:rPr lang="fr-FR" sz="1400" dirty="0">
                <a:latin typeface="Arial Unicode MS" pitchFamily="34" charset="-128"/>
                <a:ea typeface="Arial Unicode MS" pitchFamily="34" charset="-128"/>
                <a:cs typeface="Arial Unicode MS" pitchFamily="34" charset="-128"/>
              </a:rPr>
              <a:t>9:25; Néhémie 2:1-8; 5:14)</a:t>
            </a:r>
            <a:endParaRPr lang="fr-CA" sz="1400" dirty="0">
              <a:latin typeface="Arial Unicode MS" pitchFamily="34" charset="-128"/>
              <a:ea typeface="Arial Unicode MS" pitchFamily="34" charset="-128"/>
              <a:cs typeface="Arial Unicode MS" pitchFamily="34" charset="-128"/>
            </a:endParaRPr>
          </a:p>
          <a:p>
            <a:pPr algn="just"/>
            <a:r>
              <a:rPr lang="fr-CA" sz="2000" dirty="0">
                <a:latin typeface="Arial Unicode MS" pitchFamily="34" charset="-128"/>
                <a:ea typeface="Arial Unicode MS" pitchFamily="34" charset="-128"/>
                <a:cs typeface="Arial Unicode MS" pitchFamily="34" charset="-128"/>
              </a:rPr>
              <a:t> </a:t>
            </a:r>
          </a:p>
          <a:p>
            <a:pPr lvl="1"/>
            <a:r>
              <a:rPr lang="fr-FR" sz="2000" b="1" dirty="0">
                <a:solidFill>
                  <a:srgbClr val="FFFF00"/>
                </a:solidFill>
                <a:latin typeface="Arial Unicode MS" pitchFamily="34" charset="-128"/>
                <a:ea typeface="Arial Unicode MS" pitchFamily="34" charset="-128"/>
                <a:cs typeface="Arial Unicode MS" pitchFamily="34" charset="-128"/>
              </a:rPr>
              <a:t>Pas un de ses os ne seraient </a:t>
            </a:r>
            <a:r>
              <a:rPr lang="fr-FR" sz="2000" b="1" dirty="0" smtClean="0">
                <a:solidFill>
                  <a:srgbClr val="FFFF00"/>
                </a:solidFill>
                <a:latin typeface="Arial Unicode MS" pitchFamily="34" charset="-128"/>
                <a:ea typeface="Arial Unicode MS" pitchFamily="34" charset="-128"/>
                <a:cs typeface="Arial Unicode MS" pitchFamily="34" charset="-128"/>
              </a:rPr>
              <a:t>brisés</a:t>
            </a:r>
            <a:r>
              <a:rPr lang="fr-FR" sz="2000" b="1" dirty="0">
                <a:solidFill>
                  <a:srgbClr val="FFFF00"/>
                </a:solidFill>
                <a:latin typeface="Arial Unicode MS" pitchFamily="34" charset="-128"/>
                <a:ea typeface="Arial Unicode MS" pitchFamily="34" charset="-128"/>
                <a:cs typeface="Arial Unicode MS" pitchFamily="34" charset="-128"/>
              </a:rPr>
              <a:t/>
            </a:r>
            <a:br>
              <a:rPr lang="fr-FR" sz="2000" b="1" dirty="0">
                <a:solidFill>
                  <a:srgbClr val="FFFF00"/>
                </a:solidFill>
                <a:latin typeface="Arial Unicode MS" pitchFamily="34" charset="-128"/>
                <a:ea typeface="Arial Unicode MS" pitchFamily="34" charset="-128"/>
                <a:cs typeface="Arial Unicode MS" pitchFamily="34" charset="-128"/>
              </a:rPr>
            </a:br>
            <a:r>
              <a:rPr lang="fr-FR" sz="1400" dirty="0">
                <a:latin typeface="Arial Unicode MS" pitchFamily="34" charset="-128"/>
                <a:ea typeface="Arial Unicode MS" pitchFamily="34" charset="-128"/>
                <a:cs typeface="Arial Unicode MS" pitchFamily="34" charset="-128"/>
              </a:rPr>
              <a:t>(Psaume 34:20; Jean 19:33,36)</a:t>
            </a:r>
            <a:endParaRPr lang="fr-CA" sz="1400" dirty="0">
              <a:latin typeface="Arial Unicode MS" pitchFamily="34" charset="-128"/>
              <a:ea typeface="Arial Unicode MS" pitchFamily="34" charset="-128"/>
              <a:cs typeface="Arial Unicode MS" pitchFamily="34" charset="-128"/>
            </a:endParaRPr>
          </a:p>
          <a:p>
            <a:pPr algn="just"/>
            <a:r>
              <a:rPr lang="fr-CA" sz="2000" dirty="0">
                <a:latin typeface="Arial Unicode MS" pitchFamily="34" charset="-128"/>
                <a:ea typeface="Arial Unicode MS" pitchFamily="34" charset="-128"/>
                <a:cs typeface="Arial Unicode MS" pitchFamily="34" charset="-128"/>
              </a:rPr>
              <a:t> </a:t>
            </a:r>
          </a:p>
          <a:p>
            <a:pPr lvl="1"/>
            <a:r>
              <a:rPr lang="fr-FR" sz="2000" b="1" dirty="0">
                <a:solidFill>
                  <a:srgbClr val="FFFF00"/>
                </a:solidFill>
                <a:latin typeface="Arial Unicode MS" pitchFamily="34" charset="-128"/>
                <a:ea typeface="Arial Unicode MS" pitchFamily="34" charset="-128"/>
                <a:cs typeface="Arial Unicode MS" pitchFamily="34" charset="-128"/>
              </a:rPr>
              <a:t>Il serait enterré avec les </a:t>
            </a:r>
            <a:r>
              <a:rPr lang="fr-FR" sz="2000" b="1" dirty="0" smtClean="0">
                <a:solidFill>
                  <a:srgbClr val="FFFF00"/>
                </a:solidFill>
                <a:latin typeface="Arial Unicode MS" pitchFamily="34" charset="-128"/>
                <a:ea typeface="Arial Unicode MS" pitchFamily="34" charset="-128"/>
                <a:cs typeface="Arial Unicode MS" pitchFamily="34" charset="-128"/>
              </a:rPr>
              <a:t>riches</a:t>
            </a:r>
            <a:r>
              <a:rPr lang="fr-FR" sz="2000" b="1" dirty="0">
                <a:solidFill>
                  <a:srgbClr val="FFFF00"/>
                </a:solidFill>
                <a:latin typeface="Arial Unicode MS" pitchFamily="34" charset="-128"/>
                <a:ea typeface="Arial Unicode MS" pitchFamily="34" charset="-128"/>
                <a:cs typeface="Arial Unicode MS" pitchFamily="34" charset="-128"/>
              </a:rPr>
              <a:t/>
            </a:r>
            <a:br>
              <a:rPr lang="fr-FR" sz="2000" b="1" dirty="0">
                <a:solidFill>
                  <a:srgbClr val="FFFF00"/>
                </a:solidFill>
                <a:latin typeface="Arial Unicode MS" pitchFamily="34" charset="-128"/>
                <a:ea typeface="Arial Unicode MS" pitchFamily="34" charset="-128"/>
                <a:cs typeface="Arial Unicode MS" pitchFamily="34" charset="-128"/>
              </a:rPr>
            </a:br>
            <a:r>
              <a:rPr lang="fr-FR" sz="1400" dirty="0">
                <a:latin typeface="Arial Unicode MS" pitchFamily="34" charset="-128"/>
                <a:ea typeface="Arial Unicode MS" pitchFamily="34" charset="-128"/>
                <a:cs typeface="Arial Unicode MS" pitchFamily="34" charset="-128"/>
              </a:rPr>
              <a:t>(Esaïe 53:9; Matthieu 27:57-60)</a:t>
            </a:r>
            <a:endParaRPr lang="fr-CA" sz="1400" dirty="0">
              <a:latin typeface="Arial Unicode MS" pitchFamily="34" charset="-128"/>
              <a:ea typeface="Arial Unicode MS" pitchFamily="34" charset="-128"/>
              <a:cs typeface="Arial Unicode MS" pitchFamily="34" charset="-128"/>
            </a:endParaRPr>
          </a:p>
          <a:p>
            <a:pPr algn="just"/>
            <a:r>
              <a:rPr lang="fr-CA" sz="2000" dirty="0">
                <a:latin typeface="Arial Unicode MS" pitchFamily="34" charset="-128"/>
                <a:ea typeface="Arial Unicode MS" pitchFamily="34" charset="-128"/>
                <a:cs typeface="Arial Unicode MS" pitchFamily="34" charset="-128"/>
              </a:rPr>
              <a:t> </a:t>
            </a:r>
          </a:p>
          <a:p>
            <a:pPr lvl="1" algn="just"/>
            <a:r>
              <a:rPr lang="fr-FR" sz="2000" b="1" dirty="0">
                <a:solidFill>
                  <a:srgbClr val="FFFF00"/>
                </a:solidFill>
                <a:latin typeface="Arial Unicode MS" pitchFamily="34" charset="-128"/>
                <a:ea typeface="Arial Unicode MS" pitchFamily="34" charset="-128"/>
                <a:cs typeface="Arial Unicode MS" pitchFamily="34" charset="-128"/>
              </a:rPr>
              <a:t>Il allait ressusciter des </a:t>
            </a:r>
            <a:r>
              <a:rPr lang="fr-FR" sz="2000" b="1" dirty="0" smtClean="0">
                <a:solidFill>
                  <a:srgbClr val="FFFF00"/>
                </a:solidFill>
                <a:latin typeface="Arial Unicode MS" pitchFamily="34" charset="-128"/>
                <a:ea typeface="Arial Unicode MS" pitchFamily="34" charset="-128"/>
                <a:cs typeface="Arial Unicode MS" pitchFamily="34" charset="-128"/>
              </a:rPr>
              <a:t>morts</a:t>
            </a:r>
            <a:r>
              <a:rPr lang="fr-FR" sz="2000" b="1" dirty="0">
                <a:solidFill>
                  <a:srgbClr val="FFFF00"/>
                </a:solidFill>
                <a:latin typeface="Arial Unicode MS" pitchFamily="34" charset="-128"/>
                <a:ea typeface="Arial Unicode MS" pitchFamily="34" charset="-128"/>
                <a:cs typeface="Arial Unicode MS" pitchFamily="34" charset="-128"/>
              </a:rPr>
              <a:t/>
            </a:r>
            <a:br>
              <a:rPr lang="fr-FR" sz="2000" b="1" dirty="0">
                <a:solidFill>
                  <a:srgbClr val="FFFF00"/>
                </a:solidFill>
                <a:latin typeface="Arial Unicode MS" pitchFamily="34" charset="-128"/>
                <a:ea typeface="Arial Unicode MS" pitchFamily="34" charset="-128"/>
                <a:cs typeface="Arial Unicode MS" pitchFamily="34" charset="-128"/>
              </a:rPr>
            </a:br>
            <a:r>
              <a:rPr lang="fr-FR" sz="1400" dirty="0">
                <a:latin typeface="Arial Unicode MS" pitchFamily="34" charset="-128"/>
                <a:ea typeface="Arial Unicode MS" pitchFamily="34" charset="-128"/>
                <a:cs typeface="Arial Unicode MS" pitchFamily="34" charset="-128"/>
              </a:rPr>
              <a:t>(Psaume 16:10; Luc 24:6,31,34; Actes 2:27-31; 13:35)</a:t>
            </a:r>
            <a:endParaRPr lang="fr-CA" sz="1400" dirty="0">
              <a:latin typeface="Arial Unicode MS" pitchFamily="34" charset="-128"/>
              <a:ea typeface="Arial Unicode MS" pitchFamily="34" charset="-128"/>
              <a:cs typeface="Arial Unicode MS" pitchFamily="34" charset="-128"/>
            </a:endParaRPr>
          </a:p>
          <a:p>
            <a:pPr lvl="1"/>
            <a:endParaRPr lang="fr-CA" sz="14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537446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9140000">
            <a:off x="-45449" y="798444"/>
            <a:ext cx="5650992" cy="1006258"/>
          </a:xfrm>
        </p:spPr>
        <p:txBody>
          <a:bodyPr/>
          <a:lstStyle/>
          <a:p>
            <a:pPr algn="ctr"/>
            <a:r>
              <a:rPr lang="fr-CA" sz="3600" dirty="0">
                <a:latin typeface="Arial Unicode MS" pitchFamily="34" charset="-128"/>
                <a:ea typeface="Arial Unicode MS" pitchFamily="34" charset="-128"/>
                <a:cs typeface="Arial Unicode MS" pitchFamily="34" charset="-128"/>
              </a:rPr>
              <a:t>2</a:t>
            </a:r>
            <a:r>
              <a:rPr lang="fr-CA" sz="3600" dirty="0" smtClean="0">
                <a:latin typeface="Arial Unicode MS" pitchFamily="34" charset="-128"/>
                <a:ea typeface="Arial Unicode MS" pitchFamily="34" charset="-128"/>
                <a:cs typeface="Arial Unicode MS" pitchFamily="34" charset="-128"/>
              </a:rPr>
              <a:t>.  La nativité</a:t>
            </a:r>
            <a:endParaRPr lang="fr-CA" sz="36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11572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48" y="4597693"/>
            <a:ext cx="576064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5400" b="1" cap="all" dirty="0" smtClean="0">
                <a:ln w="0"/>
                <a:solidFill>
                  <a:srgbClr val="002060"/>
                </a:solidFill>
                <a:effectLst>
                  <a:reflection blurRad="12700" stA="50000" endPos="50000" dist="5000" dir="5400000" sy="-100000" rotWithShape="0"/>
                </a:effectLst>
                <a:latin typeface="Arial Unicode MS" pitchFamily="34" charset="-128"/>
                <a:ea typeface="Arial Unicode MS" pitchFamily="34" charset="-128"/>
                <a:cs typeface="Arial Unicode MS" pitchFamily="34" charset="-128"/>
              </a:rPr>
              <a:t>MATTHIEU 1: 21</a:t>
            </a:r>
            <a:endParaRPr lang="fr-FR" sz="5400" b="1" cap="all" spc="0" dirty="0">
              <a:ln w="0"/>
              <a:solidFill>
                <a:srgbClr val="002060"/>
              </a:solidFill>
              <a:effectLst>
                <a:reflection blurRad="12700" stA="50000" endPos="50000" dist="5000" dir="5400000" sy="-100000" rotWithShape="0"/>
              </a:effectLst>
              <a:latin typeface="Arial Unicode MS" pitchFamily="34" charset="-128"/>
              <a:ea typeface="Arial Unicode MS" pitchFamily="34" charset="-128"/>
              <a:cs typeface="Arial Unicode MS" pitchFamily="34" charset="-128"/>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0"/>
            <a:ext cx="9252520" cy="4357667"/>
          </a:xfrm>
          <a:prstGeom prst="rect">
            <a:avLst/>
          </a:prstGeom>
        </p:spPr>
      </p:pic>
    </p:spTree>
    <p:extLst>
      <p:ext uri="{BB962C8B-B14F-4D97-AF65-F5344CB8AC3E}">
        <p14:creationId xmlns:p14="http://schemas.microsoft.com/office/powerpoint/2010/main" val="3679795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19140000">
            <a:off x="-628862" y="507979"/>
            <a:ext cx="5648623" cy="1901503"/>
          </a:xfrm>
        </p:spPr>
        <p:txBody>
          <a:bodyPr/>
          <a:lstStyle/>
          <a:p>
            <a:pPr algn="ctr"/>
            <a:r>
              <a:rPr lang="fr-CA" sz="2000" b="1" dirty="0" smtClean="0">
                <a:latin typeface="Arial Unicode MS" pitchFamily="34" charset="-128"/>
                <a:ea typeface="Arial Unicode MS" pitchFamily="34" charset="-128"/>
                <a:cs typeface="Arial Unicode MS" pitchFamily="34" charset="-128"/>
              </a:rPr>
              <a:t/>
            </a:r>
            <a:br>
              <a:rPr lang="fr-CA" sz="2000" b="1" dirty="0" smtClean="0">
                <a:latin typeface="Arial Unicode MS" pitchFamily="34" charset="-128"/>
                <a:ea typeface="Arial Unicode MS" pitchFamily="34" charset="-128"/>
                <a:cs typeface="Arial Unicode MS" pitchFamily="34" charset="-128"/>
              </a:rPr>
            </a:br>
            <a:r>
              <a:rPr lang="fr-CA" sz="2000" b="1" dirty="0">
                <a:latin typeface="Arial Unicode MS" pitchFamily="34" charset="-128"/>
                <a:ea typeface="Arial Unicode MS" pitchFamily="34" charset="-128"/>
                <a:cs typeface="Arial Unicode MS" pitchFamily="34" charset="-128"/>
              </a:rPr>
              <a:t/>
            </a:r>
            <a:br>
              <a:rPr lang="fr-CA" sz="2000" b="1" dirty="0">
                <a:latin typeface="Arial Unicode MS" pitchFamily="34" charset="-128"/>
                <a:ea typeface="Arial Unicode MS" pitchFamily="34" charset="-128"/>
                <a:cs typeface="Arial Unicode MS" pitchFamily="34" charset="-128"/>
              </a:rPr>
            </a:br>
            <a:r>
              <a:rPr lang="fr-CA" sz="2000" b="1" dirty="0" smtClean="0">
                <a:latin typeface="Arial Unicode MS" pitchFamily="34" charset="-128"/>
                <a:ea typeface="Arial Unicode MS" pitchFamily="34" charset="-128"/>
                <a:cs typeface="Arial Unicode MS" pitchFamily="34" charset="-128"/>
              </a:rPr>
              <a:t/>
            </a:r>
            <a:br>
              <a:rPr lang="fr-CA" sz="2000" b="1" dirty="0" smtClean="0">
                <a:latin typeface="Arial Unicode MS" pitchFamily="34" charset="-128"/>
                <a:ea typeface="Arial Unicode MS" pitchFamily="34" charset="-128"/>
                <a:cs typeface="Arial Unicode MS" pitchFamily="34" charset="-128"/>
              </a:rPr>
            </a:br>
            <a:r>
              <a:rPr lang="fr-CA" sz="2000" b="1" dirty="0">
                <a:latin typeface="Arial Unicode MS" pitchFamily="34" charset="-128"/>
                <a:ea typeface="Arial Unicode MS" pitchFamily="34" charset="-128"/>
                <a:cs typeface="Arial Unicode MS" pitchFamily="34" charset="-128"/>
              </a:rPr>
              <a:t/>
            </a:r>
            <a:br>
              <a:rPr lang="fr-CA" sz="2000" b="1" dirty="0">
                <a:latin typeface="Arial Unicode MS" pitchFamily="34" charset="-128"/>
                <a:ea typeface="Arial Unicode MS" pitchFamily="34" charset="-128"/>
                <a:cs typeface="Arial Unicode MS" pitchFamily="34" charset="-128"/>
              </a:rPr>
            </a:br>
            <a:r>
              <a:rPr lang="fr-CA" sz="2000" b="1" dirty="0" smtClean="0">
                <a:latin typeface="Arial Unicode MS" pitchFamily="34" charset="-128"/>
                <a:ea typeface="Arial Unicode MS" pitchFamily="34" charset="-128"/>
                <a:cs typeface="Arial Unicode MS" pitchFamily="34" charset="-128"/>
              </a:rPr>
              <a:t/>
            </a:r>
            <a:br>
              <a:rPr lang="fr-CA" sz="2000" b="1" dirty="0" smtClean="0">
                <a:latin typeface="Arial Unicode MS" pitchFamily="34" charset="-128"/>
                <a:ea typeface="Arial Unicode MS" pitchFamily="34" charset="-128"/>
                <a:cs typeface="Arial Unicode MS" pitchFamily="34" charset="-128"/>
              </a:rPr>
            </a:br>
            <a:r>
              <a:rPr lang="fr-CA" sz="2000" b="1" dirty="0">
                <a:latin typeface="Arial Unicode MS" pitchFamily="34" charset="-128"/>
                <a:ea typeface="Arial Unicode MS" pitchFamily="34" charset="-128"/>
                <a:cs typeface="Arial Unicode MS" pitchFamily="34" charset="-128"/>
              </a:rPr>
              <a:t/>
            </a:r>
            <a:br>
              <a:rPr lang="fr-CA" sz="2000" b="1" dirty="0">
                <a:latin typeface="Arial Unicode MS" pitchFamily="34" charset="-128"/>
                <a:ea typeface="Arial Unicode MS" pitchFamily="34" charset="-128"/>
                <a:cs typeface="Arial Unicode MS" pitchFamily="34" charset="-128"/>
              </a:rPr>
            </a:br>
            <a:r>
              <a:rPr lang="fr-CA" sz="2000" b="1" dirty="0" smtClean="0">
                <a:solidFill>
                  <a:srgbClr val="7030A0"/>
                </a:solidFill>
                <a:latin typeface="Arial Unicode MS" pitchFamily="34" charset="-128"/>
                <a:ea typeface="Arial Unicode MS" pitchFamily="34" charset="-128"/>
                <a:cs typeface="Arial Unicode MS" pitchFamily="34" charset="-128"/>
              </a:rPr>
              <a:t>PAR LA VENUE DE </a:t>
            </a:r>
            <a:br>
              <a:rPr lang="fr-CA" sz="2000" b="1" dirty="0" smtClean="0">
                <a:solidFill>
                  <a:srgbClr val="7030A0"/>
                </a:solidFill>
                <a:latin typeface="Arial Unicode MS" pitchFamily="34" charset="-128"/>
                <a:ea typeface="Arial Unicode MS" pitchFamily="34" charset="-128"/>
                <a:cs typeface="Arial Unicode MS" pitchFamily="34" charset="-128"/>
              </a:rPr>
            </a:br>
            <a:r>
              <a:rPr lang="fr-CA" sz="2000" b="1" dirty="0" smtClean="0">
                <a:solidFill>
                  <a:srgbClr val="7030A0"/>
                </a:solidFill>
                <a:latin typeface="Arial Unicode MS" pitchFamily="34" charset="-128"/>
                <a:ea typeface="Arial Unicode MS" pitchFamily="34" charset="-128"/>
                <a:cs typeface="Arial Unicode MS" pitchFamily="34" charset="-128"/>
              </a:rPr>
              <a:t/>
            </a:r>
            <a:br>
              <a:rPr lang="fr-CA" sz="2000" b="1" dirty="0" smtClean="0">
                <a:solidFill>
                  <a:srgbClr val="7030A0"/>
                </a:solidFill>
                <a:latin typeface="Arial Unicode MS" pitchFamily="34" charset="-128"/>
                <a:ea typeface="Arial Unicode MS" pitchFamily="34" charset="-128"/>
                <a:cs typeface="Arial Unicode MS" pitchFamily="34" charset="-128"/>
              </a:rPr>
            </a:br>
            <a:r>
              <a:rPr lang="fr-CA" sz="2000" b="1" dirty="0" smtClean="0">
                <a:solidFill>
                  <a:srgbClr val="7030A0"/>
                </a:solidFill>
                <a:latin typeface="Arial Unicode MS" pitchFamily="34" charset="-128"/>
                <a:ea typeface="Arial Unicode MS" pitchFamily="34" charset="-128"/>
                <a:cs typeface="Arial Unicode MS" pitchFamily="34" charset="-128"/>
              </a:rPr>
              <a:t>JÉSUS-CHRIST,</a:t>
            </a:r>
            <a:br>
              <a:rPr lang="fr-CA" sz="2000" b="1" dirty="0" smtClean="0">
                <a:solidFill>
                  <a:srgbClr val="7030A0"/>
                </a:solidFill>
                <a:latin typeface="Arial Unicode MS" pitchFamily="34" charset="-128"/>
                <a:ea typeface="Arial Unicode MS" pitchFamily="34" charset="-128"/>
                <a:cs typeface="Arial Unicode MS" pitchFamily="34" charset="-128"/>
              </a:rPr>
            </a:br>
            <a:r>
              <a:rPr lang="fr-CA" sz="2000" b="1" dirty="0">
                <a:solidFill>
                  <a:srgbClr val="7030A0"/>
                </a:solidFill>
                <a:latin typeface="Arial Unicode MS" pitchFamily="34" charset="-128"/>
                <a:ea typeface="Arial Unicode MS" pitchFamily="34" charset="-128"/>
                <a:cs typeface="Arial Unicode MS" pitchFamily="34" charset="-128"/>
              </a:rPr>
              <a:t/>
            </a:r>
            <a:br>
              <a:rPr lang="fr-CA" sz="2000" b="1" dirty="0">
                <a:solidFill>
                  <a:srgbClr val="7030A0"/>
                </a:solidFill>
                <a:latin typeface="Arial Unicode MS" pitchFamily="34" charset="-128"/>
                <a:ea typeface="Arial Unicode MS" pitchFamily="34" charset="-128"/>
                <a:cs typeface="Arial Unicode MS" pitchFamily="34" charset="-128"/>
              </a:rPr>
            </a:br>
            <a:r>
              <a:rPr lang="fr-CA" sz="2000" b="1" dirty="0" smtClean="0">
                <a:solidFill>
                  <a:srgbClr val="7030A0"/>
                </a:solidFill>
                <a:latin typeface="Arial Unicode MS" pitchFamily="34" charset="-128"/>
                <a:ea typeface="Arial Unicode MS" pitchFamily="34" charset="-128"/>
                <a:cs typeface="Arial Unicode MS" pitchFamily="34" charset="-128"/>
              </a:rPr>
              <a:t>DIEU A MANIFESTÉ</a:t>
            </a:r>
            <a:br>
              <a:rPr lang="fr-CA" sz="2000" b="1" dirty="0" smtClean="0">
                <a:solidFill>
                  <a:srgbClr val="7030A0"/>
                </a:solidFill>
                <a:latin typeface="Arial Unicode MS" pitchFamily="34" charset="-128"/>
                <a:ea typeface="Arial Unicode MS" pitchFamily="34" charset="-128"/>
                <a:cs typeface="Arial Unicode MS" pitchFamily="34" charset="-128"/>
              </a:rPr>
            </a:br>
            <a:r>
              <a:rPr lang="fr-CA" sz="2000" b="1" dirty="0" smtClean="0">
                <a:solidFill>
                  <a:srgbClr val="7030A0"/>
                </a:solidFill>
                <a:latin typeface="Arial Unicode MS" pitchFamily="34" charset="-128"/>
                <a:ea typeface="Arial Unicode MS" pitchFamily="34" charset="-128"/>
                <a:cs typeface="Arial Unicode MS" pitchFamily="34" charset="-128"/>
              </a:rPr>
              <a:t/>
            </a:r>
            <a:br>
              <a:rPr lang="fr-CA" sz="2000" b="1" dirty="0" smtClean="0">
                <a:solidFill>
                  <a:srgbClr val="7030A0"/>
                </a:solidFill>
                <a:latin typeface="Arial Unicode MS" pitchFamily="34" charset="-128"/>
                <a:ea typeface="Arial Unicode MS" pitchFamily="34" charset="-128"/>
                <a:cs typeface="Arial Unicode MS" pitchFamily="34" charset="-128"/>
              </a:rPr>
            </a:br>
            <a:r>
              <a:rPr lang="fr-CA" sz="2000" b="1" dirty="0" smtClean="0">
                <a:solidFill>
                  <a:srgbClr val="7030A0"/>
                </a:solidFill>
                <a:latin typeface="Arial Unicode MS" pitchFamily="34" charset="-128"/>
                <a:ea typeface="Arial Unicode MS" pitchFamily="34" charset="-128"/>
                <a:cs typeface="Arial Unicode MS" pitchFamily="34" charset="-128"/>
              </a:rPr>
              <a:t>QU’IL AIME </a:t>
            </a:r>
            <a:r>
              <a:rPr lang="fr-CA" sz="2000" dirty="0" smtClean="0">
                <a:solidFill>
                  <a:srgbClr val="7030A0"/>
                </a:solidFill>
                <a:latin typeface="Arial Unicode MS" pitchFamily="34" charset="-128"/>
                <a:ea typeface="Arial Unicode MS" pitchFamily="34" charset="-128"/>
                <a:cs typeface="Arial Unicode MS" pitchFamily="34" charset="-128"/>
              </a:rPr>
              <a:t>L’HUMANITÉ</a:t>
            </a:r>
            <a:endParaRPr lang="fr-CA" sz="2000" dirty="0">
              <a:solidFill>
                <a:srgbClr val="7030A0"/>
              </a:solidFill>
              <a:latin typeface="Arial Unicode MS" pitchFamily="34" charset="-128"/>
              <a:ea typeface="Arial Unicode MS" pitchFamily="34" charset="-128"/>
              <a:cs typeface="Arial Unicode MS" pitchFamily="34" charset="-128"/>
            </a:endParaRPr>
          </a:p>
        </p:txBody>
      </p:sp>
      <p:sp>
        <p:nvSpPr>
          <p:cNvPr id="3" name="Sous-titre 2"/>
          <p:cNvSpPr>
            <a:spLocks noGrp="1"/>
          </p:cNvSpPr>
          <p:nvPr>
            <p:ph type="subTitle" idx="1"/>
          </p:nvPr>
        </p:nvSpPr>
        <p:spPr>
          <a:xfrm rot="19140000">
            <a:off x="1217152" y="2443479"/>
            <a:ext cx="6511131" cy="274383"/>
          </a:xfrm>
        </p:spPr>
        <p:txBody>
          <a:bodyPr/>
          <a:lstStyle/>
          <a:p>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80" y="0"/>
            <a:ext cx="9542307" cy="5715000"/>
          </a:xfrm>
          <a:prstGeom prst="rect">
            <a:avLst/>
          </a:prstGeom>
        </p:spPr>
      </p:pic>
      <p:sp>
        <p:nvSpPr>
          <p:cNvPr id="5" name="Rectangle 4"/>
          <p:cNvSpPr/>
          <p:nvPr/>
        </p:nvSpPr>
        <p:spPr>
          <a:xfrm>
            <a:off x="3347864" y="97193"/>
            <a:ext cx="2138727" cy="215444"/>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fr-CA" sz="800" dirty="0" smtClean="0">
                <a:solidFill>
                  <a:schemeClr val="bg1"/>
                </a:solidFill>
                <a:latin typeface="Arial Unicode MS" pitchFamily="34" charset="-128"/>
                <a:ea typeface="Arial Unicode MS" pitchFamily="34" charset="-128"/>
                <a:cs typeface="Arial Unicode MS" pitchFamily="34" charset="-128"/>
                <a:hlinkClick r:id="rId3"/>
              </a:rPr>
              <a:t>http</a:t>
            </a:r>
            <a:r>
              <a:rPr lang="fr-CA" sz="800" dirty="0">
                <a:solidFill>
                  <a:schemeClr val="bg1"/>
                </a:solidFill>
                <a:latin typeface="Arial Unicode MS" pitchFamily="34" charset="-128"/>
                <a:ea typeface="Arial Unicode MS" pitchFamily="34" charset="-128"/>
                <a:cs typeface="Arial Unicode MS" pitchFamily="34" charset="-128"/>
                <a:hlinkClick r:id="rId3"/>
              </a:rPr>
              <a:t>://www.springvilleag.com/470142.ihtml</a:t>
            </a:r>
            <a:r>
              <a:rPr lang="fr-FR" sz="800" b="1" cap="none" spc="0" dirty="0" smtClean="0">
                <a:ln/>
                <a:solidFill>
                  <a:schemeClr val="bg1"/>
                </a:solidFill>
                <a:effectLst/>
                <a:latin typeface="Arial Unicode MS" pitchFamily="34" charset="-128"/>
                <a:ea typeface="Arial Unicode MS" pitchFamily="34" charset="-128"/>
                <a:cs typeface="Arial Unicode MS" pitchFamily="34" charset="-128"/>
              </a:rPr>
              <a:t> </a:t>
            </a:r>
            <a:endParaRPr lang="fr-FR" sz="5400" b="1" cap="none" spc="0" dirty="0">
              <a:ln/>
              <a:solidFill>
                <a:schemeClr val="accent5">
                  <a:tint val="50000"/>
                  <a:satMod val="180000"/>
                </a:schemeClr>
              </a:solidFill>
              <a:effectLst/>
            </a:endParaRPr>
          </a:p>
        </p:txBody>
      </p:sp>
      <p:sp>
        <p:nvSpPr>
          <p:cNvPr id="6" name="Rectangle 5"/>
          <p:cNvSpPr/>
          <p:nvPr/>
        </p:nvSpPr>
        <p:spPr>
          <a:xfrm>
            <a:off x="958124" y="637253"/>
            <a:ext cx="7190558" cy="923330"/>
          </a:xfrm>
          <a:prstGeom prst="rect">
            <a:avLst/>
          </a:prstGeom>
          <a:noFill/>
        </p:spPr>
        <p:txBody>
          <a:bodyPr wrap="none" lIns="91440" tIns="45720" rIns="91440" bIns="45720">
            <a:spAutoFit/>
          </a:bodyPr>
          <a:lstStyle/>
          <a:p>
            <a:pPr algn="ctr"/>
            <a:r>
              <a:rPr lang="fr-F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 venue de </a:t>
            </a:r>
            <a:r>
              <a:rPr lang="fr-FR"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Jésus-Chist</a:t>
            </a:r>
            <a:endParaRPr lang="fr-FR"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339749" y="5047018"/>
            <a:ext cx="8427307" cy="584775"/>
          </a:xfrm>
          <a:prstGeom prst="rect">
            <a:avLst/>
          </a:prstGeom>
          <a:noFill/>
        </p:spPr>
        <p:txBody>
          <a:bodyPr wrap="none" lIns="91440" tIns="45720" rIns="91440" bIns="45720">
            <a:spAutoFit/>
          </a:bodyPr>
          <a:lstStyle/>
          <a:p>
            <a:pPr algn="ctr"/>
            <a:r>
              <a:rPr lang="fr-FR" sz="3200" b="0" cap="none" spc="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Révèle l’amour de Dieu pour le genre humain</a:t>
            </a:r>
            <a:endParaRPr lang="fr-CA" sz="3200" b="0" cap="none" spc="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643104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9140000">
            <a:off x="3515360" y="2513938"/>
            <a:ext cx="5650992" cy="2186193"/>
          </a:xfrm>
        </p:spPr>
        <p:txBody>
          <a:bodyPr/>
          <a:lstStyle/>
          <a:p>
            <a:pPr algn="ctr"/>
            <a:r>
              <a:rPr lang="fr-CA" sz="4000" dirty="0" smtClean="0">
                <a:latin typeface="Arial Unicode MS" pitchFamily="34" charset="-128"/>
                <a:ea typeface="Arial Unicode MS" pitchFamily="34" charset="-128"/>
                <a:cs typeface="Arial Unicode MS" pitchFamily="34" charset="-128"/>
              </a:rPr>
              <a:t/>
            </a:r>
            <a:br>
              <a:rPr lang="fr-CA" sz="4000" dirty="0" smtClean="0">
                <a:latin typeface="Arial Unicode MS" pitchFamily="34" charset="-128"/>
                <a:ea typeface="Arial Unicode MS" pitchFamily="34" charset="-128"/>
                <a:cs typeface="Arial Unicode MS" pitchFamily="34" charset="-128"/>
              </a:rPr>
            </a:br>
            <a:r>
              <a:rPr lang="fr-CA" sz="4000" dirty="0">
                <a:latin typeface="Arial Unicode MS" pitchFamily="34" charset="-128"/>
                <a:ea typeface="Arial Unicode MS" pitchFamily="34" charset="-128"/>
                <a:cs typeface="Arial Unicode MS" pitchFamily="34" charset="-128"/>
              </a:rPr>
              <a:t/>
            </a:r>
            <a:br>
              <a:rPr lang="fr-CA" sz="4000" dirty="0">
                <a:latin typeface="Arial Unicode MS" pitchFamily="34" charset="-128"/>
                <a:ea typeface="Arial Unicode MS" pitchFamily="34" charset="-128"/>
                <a:cs typeface="Arial Unicode MS" pitchFamily="34" charset="-128"/>
              </a:rPr>
            </a:br>
            <a:r>
              <a:rPr lang="fr-CA" sz="4000" dirty="0" smtClean="0">
                <a:latin typeface="Arial Unicode MS" pitchFamily="34" charset="-128"/>
                <a:ea typeface="Arial Unicode MS" pitchFamily="34" charset="-128"/>
                <a:cs typeface="Arial Unicode MS" pitchFamily="34" charset="-128"/>
              </a:rPr>
              <a:t/>
            </a:r>
            <a:br>
              <a:rPr lang="fr-CA" sz="4000" dirty="0" smtClean="0">
                <a:latin typeface="Arial Unicode MS" pitchFamily="34" charset="-128"/>
                <a:ea typeface="Arial Unicode MS" pitchFamily="34" charset="-128"/>
                <a:cs typeface="Arial Unicode MS" pitchFamily="34" charset="-128"/>
              </a:rPr>
            </a:br>
            <a:r>
              <a:rPr lang="fr-CA" sz="4000" dirty="0">
                <a:latin typeface="Arial Unicode MS" pitchFamily="34" charset="-128"/>
                <a:ea typeface="Arial Unicode MS" pitchFamily="34" charset="-128"/>
                <a:cs typeface="Arial Unicode MS" pitchFamily="34" charset="-128"/>
              </a:rPr>
              <a:t/>
            </a:r>
            <a:br>
              <a:rPr lang="fr-CA" sz="4000" dirty="0">
                <a:latin typeface="Arial Unicode MS" pitchFamily="34" charset="-128"/>
                <a:ea typeface="Arial Unicode MS" pitchFamily="34" charset="-128"/>
                <a:cs typeface="Arial Unicode MS" pitchFamily="34" charset="-128"/>
              </a:rPr>
            </a:br>
            <a:r>
              <a:rPr lang="fr-CA" sz="4000" dirty="0" smtClean="0">
                <a:latin typeface="Arial Unicode MS" pitchFamily="34" charset="-128"/>
                <a:ea typeface="Arial Unicode MS" pitchFamily="34" charset="-128"/>
                <a:cs typeface="Arial Unicode MS" pitchFamily="34" charset="-128"/>
              </a:rPr>
              <a:t/>
            </a:r>
            <a:br>
              <a:rPr lang="fr-CA" sz="4000" dirty="0" smtClean="0">
                <a:latin typeface="Arial Unicode MS" pitchFamily="34" charset="-128"/>
                <a:ea typeface="Arial Unicode MS" pitchFamily="34" charset="-128"/>
                <a:cs typeface="Arial Unicode MS" pitchFamily="34" charset="-128"/>
              </a:rPr>
            </a:br>
            <a:r>
              <a:rPr lang="fr-CA" sz="4000" dirty="0">
                <a:latin typeface="Arial Unicode MS" pitchFamily="34" charset="-128"/>
                <a:ea typeface="Arial Unicode MS" pitchFamily="34" charset="-128"/>
                <a:cs typeface="Arial Unicode MS" pitchFamily="34" charset="-128"/>
              </a:rPr>
              <a:t/>
            </a:r>
            <a:br>
              <a:rPr lang="fr-CA" sz="4000" dirty="0">
                <a:latin typeface="Arial Unicode MS" pitchFamily="34" charset="-128"/>
                <a:ea typeface="Arial Unicode MS" pitchFamily="34" charset="-128"/>
                <a:cs typeface="Arial Unicode MS" pitchFamily="34" charset="-128"/>
              </a:rPr>
            </a:br>
            <a:r>
              <a:rPr lang="fr-CA" sz="4000" dirty="0" smtClean="0">
                <a:latin typeface="Arial Unicode MS" pitchFamily="34" charset="-128"/>
                <a:ea typeface="Arial Unicode MS" pitchFamily="34" charset="-128"/>
                <a:cs typeface="Arial Unicode MS" pitchFamily="34" charset="-128"/>
              </a:rPr>
              <a:t/>
            </a:r>
            <a:br>
              <a:rPr lang="fr-CA" sz="4000" dirty="0" smtClean="0">
                <a:latin typeface="Arial Unicode MS" pitchFamily="34" charset="-128"/>
                <a:ea typeface="Arial Unicode MS" pitchFamily="34" charset="-128"/>
                <a:cs typeface="Arial Unicode MS" pitchFamily="34" charset="-128"/>
              </a:rPr>
            </a:br>
            <a:r>
              <a:rPr lang="fr-CA" sz="4000" dirty="0">
                <a:latin typeface="Arial Unicode MS" pitchFamily="34" charset="-128"/>
                <a:ea typeface="Arial Unicode MS" pitchFamily="34" charset="-128"/>
                <a:cs typeface="Arial Unicode MS" pitchFamily="34" charset="-128"/>
              </a:rPr>
              <a:t/>
            </a:r>
            <a:br>
              <a:rPr lang="fr-CA" sz="4000" dirty="0">
                <a:latin typeface="Arial Unicode MS" pitchFamily="34" charset="-128"/>
                <a:ea typeface="Arial Unicode MS" pitchFamily="34" charset="-128"/>
                <a:cs typeface="Arial Unicode MS" pitchFamily="34" charset="-128"/>
              </a:rPr>
            </a:br>
            <a:r>
              <a:rPr lang="fr-CA" sz="4000" dirty="0" smtClean="0">
                <a:latin typeface="Arial Unicode MS" pitchFamily="34" charset="-128"/>
                <a:ea typeface="Arial Unicode MS" pitchFamily="34" charset="-128"/>
                <a:cs typeface="Arial Unicode MS" pitchFamily="34" charset="-128"/>
              </a:rPr>
              <a:t>3.  DANS QUELLE</a:t>
            </a:r>
            <a:br>
              <a:rPr lang="fr-CA" sz="4000" dirty="0" smtClean="0">
                <a:latin typeface="Arial Unicode MS" pitchFamily="34" charset="-128"/>
                <a:ea typeface="Arial Unicode MS" pitchFamily="34" charset="-128"/>
                <a:cs typeface="Arial Unicode MS" pitchFamily="34" charset="-128"/>
              </a:rPr>
            </a:br>
            <a:r>
              <a:rPr lang="fr-CA" sz="4000" dirty="0" smtClean="0">
                <a:latin typeface="Arial Unicode MS" pitchFamily="34" charset="-128"/>
                <a:ea typeface="Arial Unicode MS" pitchFamily="34" charset="-128"/>
                <a:cs typeface="Arial Unicode MS" pitchFamily="34" charset="-128"/>
              </a:rPr>
              <a:t/>
            </a:r>
            <a:br>
              <a:rPr lang="fr-CA" sz="4000" dirty="0" smtClean="0">
                <a:latin typeface="Arial Unicode MS" pitchFamily="34" charset="-128"/>
                <a:ea typeface="Arial Unicode MS" pitchFamily="34" charset="-128"/>
                <a:cs typeface="Arial Unicode MS" pitchFamily="34" charset="-128"/>
              </a:rPr>
            </a:br>
            <a:r>
              <a:rPr lang="fr-CA" sz="4000" dirty="0" smtClean="0">
                <a:latin typeface="Arial Unicode MS" pitchFamily="34" charset="-128"/>
                <a:ea typeface="Arial Unicode MS" pitchFamily="34" charset="-128"/>
                <a:cs typeface="Arial Unicode MS" pitchFamily="34" charset="-128"/>
              </a:rPr>
              <a:t>CONDITION SERAIT</a:t>
            </a:r>
            <a:br>
              <a:rPr lang="fr-CA" sz="4000" dirty="0" smtClean="0">
                <a:latin typeface="Arial Unicode MS" pitchFamily="34" charset="-128"/>
                <a:ea typeface="Arial Unicode MS" pitchFamily="34" charset="-128"/>
                <a:cs typeface="Arial Unicode MS" pitchFamily="34" charset="-128"/>
              </a:rPr>
            </a:br>
            <a:r>
              <a:rPr lang="fr-CA" sz="4000" dirty="0" smtClean="0">
                <a:latin typeface="Arial Unicode MS" pitchFamily="34" charset="-128"/>
                <a:ea typeface="Arial Unicode MS" pitchFamily="34" charset="-128"/>
                <a:cs typeface="Arial Unicode MS" pitchFamily="34" charset="-128"/>
              </a:rPr>
              <a:t/>
            </a:r>
            <a:br>
              <a:rPr lang="fr-CA" sz="4000" dirty="0" smtClean="0">
                <a:latin typeface="Arial Unicode MS" pitchFamily="34" charset="-128"/>
                <a:ea typeface="Arial Unicode MS" pitchFamily="34" charset="-128"/>
                <a:cs typeface="Arial Unicode MS" pitchFamily="34" charset="-128"/>
              </a:rPr>
            </a:br>
            <a:r>
              <a:rPr lang="fr-CA" sz="4000" dirty="0" smtClean="0">
                <a:latin typeface="Arial Unicode MS" pitchFamily="34" charset="-128"/>
                <a:ea typeface="Arial Unicode MS" pitchFamily="34" charset="-128"/>
                <a:cs typeface="Arial Unicode MS" pitchFamily="34" charset="-128"/>
              </a:rPr>
              <a:t>LE QUÉBEC ?..</a:t>
            </a:r>
            <a:endParaRPr lang="fr-CA" sz="4000" dirty="0">
              <a:latin typeface="Arial Unicode MS" pitchFamily="34" charset="-128"/>
              <a:ea typeface="Arial Unicode MS" pitchFamily="34" charset="-128"/>
              <a:cs typeface="Arial Unicode MS" pitchFamily="34" charset="-128"/>
            </a:endParaRPr>
          </a:p>
        </p:txBody>
      </p:sp>
      <p:sp>
        <p:nvSpPr>
          <p:cNvPr id="3" name="Espace réservé du texte 2"/>
          <p:cNvSpPr>
            <a:spLocks noGrp="1"/>
          </p:cNvSpPr>
          <p:nvPr>
            <p:ph type="body" idx="1"/>
          </p:nvPr>
        </p:nvSpPr>
        <p:spPr>
          <a:xfrm rot="19332430">
            <a:off x="1146412" y="1964745"/>
            <a:ext cx="6510528" cy="274320"/>
          </a:xfrm>
        </p:spPr>
        <p:txBody>
          <a:bodyPr>
            <a:normAutofit fontScale="85000" lnSpcReduction="10000"/>
          </a:bodyPr>
          <a:lstStyle/>
          <a:p>
            <a:r>
              <a:rPr lang="fr-CA" dirty="0">
                <a:hlinkClick r:id="rId2"/>
              </a:rPr>
              <a:t>http://www.clker.com/clipart-fleur-de-lys-1.html</a:t>
            </a:r>
            <a:endParaRPr lang="fr-CA"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50" y="3548615"/>
            <a:ext cx="674250" cy="767126"/>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4777714"/>
            <a:ext cx="674250" cy="767126"/>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18925">
            <a:off x="7380312" y="4708899"/>
            <a:ext cx="674250" cy="767126"/>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187533">
            <a:off x="7812360" y="397226"/>
            <a:ext cx="674250" cy="767126"/>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120596">
            <a:off x="1529335" y="84256"/>
            <a:ext cx="2150923" cy="2447206"/>
          </a:xfrm>
          <a:prstGeom prst="rect">
            <a:avLst/>
          </a:prstGeom>
        </p:spPr>
      </p:pic>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187533">
            <a:off x="2989277" y="4233625"/>
            <a:ext cx="674250" cy="767126"/>
          </a:xfrm>
          <a:prstGeom prst="rect">
            <a:avLst/>
          </a:prstGeom>
        </p:spPr>
      </p:pic>
    </p:spTree>
    <p:extLst>
      <p:ext uri="{BB962C8B-B14F-4D97-AF65-F5344CB8AC3E}">
        <p14:creationId xmlns:p14="http://schemas.microsoft.com/office/powerpoint/2010/main" val="4222748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9140000">
            <a:off x="824638" y="1491435"/>
            <a:ext cx="5650992" cy="1006258"/>
          </a:xfrm>
        </p:spPr>
        <p:txBody>
          <a:bodyPr/>
          <a:lstStyle/>
          <a:p>
            <a:pPr algn="ctr"/>
            <a:r>
              <a:rPr lang="fr-CA" dirty="0" smtClean="0"/>
              <a:t>Mangeons et buvons</a:t>
            </a:r>
            <a:endParaRPr lang="fr-CA" dirty="0"/>
          </a:p>
        </p:txBody>
      </p:sp>
      <p:sp>
        <p:nvSpPr>
          <p:cNvPr id="3" name="Espace réservé du texte 2"/>
          <p:cNvSpPr>
            <a:spLocks noGrp="1"/>
          </p:cNvSpPr>
          <p:nvPr>
            <p:ph type="body" idx="1"/>
          </p:nvPr>
        </p:nvSpPr>
        <p:spPr>
          <a:xfrm rot="19231594">
            <a:off x="-698560" y="467086"/>
            <a:ext cx="6510528" cy="1385685"/>
          </a:xfrm>
        </p:spPr>
        <p:txBody>
          <a:bodyPr>
            <a:normAutofit fontScale="92500" lnSpcReduction="10000"/>
          </a:bodyPr>
          <a:lstStyle/>
          <a:p>
            <a:pPr algn="ctr"/>
            <a:r>
              <a:rPr lang="fr-CA" sz="1800" dirty="0" smtClean="0"/>
              <a:t>S’IL N’Y A </a:t>
            </a:r>
          </a:p>
          <a:p>
            <a:pPr algn="ctr"/>
            <a:r>
              <a:rPr lang="fr-CA" sz="1800" dirty="0" smtClean="0"/>
              <a:t>NI </a:t>
            </a:r>
          </a:p>
          <a:p>
            <a:pPr algn="ctr"/>
            <a:r>
              <a:rPr lang="fr-CA" sz="1800" dirty="0" smtClean="0"/>
              <a:t>DE NATIVITÉ </a:t>
            </a:r>
          </a:p>
          <a:p>
            <a:pPr algn="ctr"/>
            <a:r>
              <a:rPr lang="fr-CA" sz="1800" dirty="0" smtClean="0"/>
              <a:t>DIVINE NI DE Résurrection</a:t>
            </a:r>
            <a:endParaRPr lang="fr-CA" sz="18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102065">
            <a:off x="2923570" y="1103564"/>
            <a:ext cx="9097792" cy="5320452"/>
          </a:xfrm>
          <a:prstGeom prst="rect">
            <a:avLst/>
          </a:prstGeom>
        </p:spPr>
      </p:pic>
    </p:spTree>
    <p:extLst>
      <p:ext uri="{BB962C8B-B14F-4D97-AF65-F5344CB8AC3E}">
        <p14:creationId xmlns:p14="http://schemas.microsoft.com/office/powerpoint/2010/main" val="3607035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17240"/>
            <a:ext cx="7520940" cy="457200"/>
          </a:xfrm>
        </p:spPr>
        <p:txBody>
          <a:bodyPr/>
          <a:lstStyle/>
          <a:p>
            <a:pPr lvl="0" algn="ctr"/>
            <a:r>
              <a:rPr lang="fr-CA" sz="2400" dirty="0" smtClean="0">
                <a:latin typeface="Arial Unicode MS" pitchFamily="34" charset="-128"/>
                <a:ea typeface="Arial Unicode MS" pitchFamily="34" charset="-128"/>
                <a:cs typeface="Arial Unicode MS" pitchFamily="34" charset="-128"/>
              </a:rPr>
              <a:t>LE NOMBRE DE DIVORCE Est </a:t>
            </a:r>
            <a:r>
              <a:rPr lang="fr-CA" sz="2400" dirty="0">
                <a:latin typeface="Arial Unicode MS" pitchFamily="34" charset="-128"/>
                <a:ea typeface="Arial Unicode MS" pitchFamily="34" charset="-128"/>
                <a:cs typeface="Arial Unicode MS" pitchFamily="34" charset="-128"/>
              </a:rPr>
              <a:t>passé </a:t>
            </a:r>
            <a:r>
              <a:rPr lang="fr-CA" sz="2400" dirty="0" smtClean="0">
                <a:latin typeface="Arial Unicode MS" pitchFamily="34" charset="-128"/>
                <a:ea typeface="Arial Unicode MS" pitchFamily="34" charset="-128"/>
                <a:cs typeface="Arial Unicode MS" pitchFamily="34" charset="-128"/>
              </a:rPr>
              <a:t/>
            </a:r>
            <a:br>
              <a:rPr lang="fr-CA" sz="2400" dirty="0" smtClean="0">
                <a:latin typeface="Arial Unicode MS" pitchFamily="34" charset="-128"/>
                <a:ea typeface="Arial Unicode MS" pitchFamily="34" charset="-128"/>
                <a:cs typeface="Arial Unicode MS" pitchFamily="34" charset="-128"/>
              </a:rPr>
            </a:br>
            <a:r>
              <a:rPr lang="fr-CA" sz="2400" dirty="0" smtClean="0">
                <a:latin typeface="Arial Unicode MS" pitchFamily="34" charset="-128"/>
                <a:ea typeface="Arial Unicode MS" pitchFamily="34" charset="-128"/>
                <a:cs typeface="Arial Unicode MS" pitchFamily="34" charset="-128"/>
              </a:rPr>
              <a:t>de </a:t>
            </a:r>
            <a:r>
              <a:rPr lang="fr-CA" sz="2400" dirty="0">
                <a:latin typeface="Arial Unicode MS" pitchFamily="34" charset="-128"/>
                <a:ea typeface="Arial Unicode MS" pitchFamily="34" charset="-128"/>
                <a:cs typeface="Arial Unicode MS" pitchFamily="34" charset="-128"/>
              </a:rPr>
              <a:t>8, 8% en 1969 à 51,9% en 2005</a:t>
            </a:r>
            <a:r>
              <a:rPr lang="fr-CA" dirty="0"/>
              <a:t/>
            </a:r>
            <a:br>
              <a:rPr lang="fr-CA" dirty="0"/>
            </a:br>
            <a:endParaRPr lang="fr-CA"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916782"/>
            <a:ext cx="6984776" cy="2983177"/>
          </a:xfrm>
        </p:spPr>
      </p:pic>
      <p:sp>
        <p:nvSpPr>
          <p:cNvPr id="4" name="Rectangle 3"/>
          <p:cNvSpPr/>
          <p:nvPr/>
        </p:nvSpPr>
        <p:spPr>
          <a:xfrm>
            <a:off x="3275856" y="4717707"/>
            <a:ext cx="5868144" cy="276999"/>
          </a:xfrm>
          <a:prstGeom prst="rect">
            <a:avLst/>
          </a:prstGeom>
        </p:spPr>
        <p:txBody>
          <a:bodyPr wrap="square">
            <a:spAutoFit/>
          </a:bodyPr>
          <a:lstStyle/>
          <a:p>
            <a:pPr lvl="0"/>
            <a:r>
              <a:rPr lang="fr-CA" sz="1200" u="sng" dirty="0">
                <a:solidFill>
                  <a:srgbClr val="FFFF00"/>
                </a:solidFill>
                <a:latin typeface="Arial Unicode MS" pitchFamily="34" charset="-128"/>
                <a:ea typeface="Arial Unicode MS" pitchFamily="34" charset="-128"/>
                <a:cs typeface="Arial Unicode MS" pitchFamily="34" charset="-128"/>
                <a:hlinkClick r:id="rId3"/>
              </a:rPr>
              <a:t>http://www.stat.gouv.qc.ca/donstat/societe/demographie/etat_matrm_marg/6p4.htm</a:t>
            </a:r>
            <a:endParaRPr lang="fr-CA" sz="1200" dirty="0" smtClean="0">
              <a:solidFill>
                <a:srgbClr val="FFFF00"/>
              </a:solidFill>
              <a:latin typeface="Arial Unicode MS" pitchFamily="34" charset="-128"/>
              <a:ea typeface="Arial Unicode MS" pitchFamily="34" charset="-128"/>
              <a:cs typeface="Arial Unicode MS" pitchFamily="34" charset="-128"/>
            </a:endParaRPr>
          </a:p>
        </p:txBody>
      </p:sp>
      <p:sp>
        <p:nvSpPr>
          <p:cNvPr id="5" name="Rectangle 4"/>
          <p:cNvSpPr/>
          <p:nvPr/>
        </p:nvSpPr>
        <p:spPr>
          <a:xfrm>
            <a:off x="2987824" y="3938240"/>
            <a:ext cx="4572000" cy="338554"/>
          </a:xfrm>
          <a:prstGeom prst="rect">
            <a:avLst/>
          </a:prstGeom>
        </p:spPr>
        <p:txBody>
          <a:bodyPr>
            <a:spAutoFit/>
          </a:bodyPr>
          <a:lstStyle/>
          <a:p>
            <a:endParaRPr lang="fr-CA" sz="800" dirty="0" smtClean="0">
              <a:solidFill>
                <a:schemeClr val="bg1"/>
              </a:solidFill>
              <a:latin typeface="Arial Unicode MS" pitchFamily="34" charset="-128"/>
              <a:ea typeface="Arial Unicode MS" pitchFamily="34" charset="-128"/>
              <a:cs typeface="Arial Unicode MS" pitchFamily="34" charset="-128"/>
              <a:hlinkClick r:id="rId4"/>
            </a:endParaRPr>
          </a:p>
          <a:p>
            <a:r>
              <a:rPr lang="fr-CA" sz="800" dirty="0" smtClean="0">
                <a:solidFill>
                  <a:schemeClr val="bg1"/>
                </a:solidFill>
                <a:latin typeface="Arial Unicode MS" pitchFamily="34" charset="-128"/>
                <a:ea typeface="Arial Unicode MS" pitchFamily="34" charset="-128"/>
                <a:cs typeface="Arial Unicode MS" pitchFamily="34" charset="-128"/>
                <a:hlinkClick r:id="rId4"/>
              </a:rPr>
              <a:t>http</a:t>
            </a:r>
            <a:r>
              <a:rPr lang="fr-CA" sz="800" dirty="0">
                <a:solidFill>
                  <a:schemeClr val="bg1"/>
                </a:solidFill>
                <a:latin typeface="Arial Unicode MS" pitchFamily="34" charset="-128"/>
                <a:ea typeface="Arial Unicode MS" pitchFamily="34" charset="-128"/>
                <a:cs typeface="Arial Unicode MS" pitchFamily="34" charset="-128"/>
                <a:hlinkClick r:id="rId4"/>
              </a:rPr>
              <a:t>://www.luvcube.com/blog/2008/10/my-crush-has-not-asked-me-out-yet.html</a:t>
            </a:r>
            <a:endParaRPr lang="fr-CA" sz="800" dirty="0">
              <a:solidFill>
                <a:schemeClr val="bg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819742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ANTI-DÉPRESSEURS</a:t>
            </a:r>
            <a:endParaRPr lang="fr-CA" dirty="0"/>
          </a:p>
        </p:txBody>
      </p:sp>
      <p:sp>
        <p:nvSpPr>
          <p:cNvPr id="3" name="Espace réservé du texte 2"/>
          <p:cNvSpPr>
            <a:spLocks noGrp="1"/>
          </p:cNvSpPr>
          <p:nvPr>
            <p:ph type="body" idx="1"/>
          </p:nvPr>
        </p:nvSpPr>
        <p:spPr/>
        <p:txBody>
          <a:bodyPr>
            <a:normAutofit fontScale="85000" lnSpcReduction="10000"/>
          </a:bodyPr>
          <a:lstStyle/>
          <a:p>
            <a:r>
              <a:rPr lang="fr-CA" b="1" dirty="0"/>
              <a:t>1 québécois sur 7 prend des antidépresseurs.</a:t>
            </a:r>
            <a:endParaRPr lang="fr-CA" dirty="0"/>
          </a:p>
        </p:txBody>
      </p:sp>
      <p:sp>
        <p:nvSpPr>
          <p:cNvPr id="5" name="Espace réservé du texte 4"/>
          <p:cNvSpPr>
            <a:spLocks noGrp="1"/>
          </p:cNvSpPr>
          <p:nvPr>
            <p:ph type="body" sz="quarter" idx="3"/>
          </p:nvPr>
        </p:nvSpPr>
        <p:spPr>
          <a:xfrm>
            <a:off x="4716016" y="1117307"/>
            <a:ext cx="3200400" cy="457200"/>
          </a:xfrm>
        </p:spPr>
        <p:txBody>
          <a:bodyPr>
            <a:normAutofit fontScale="25000" lnSpcReduction="20000"/>
          </a:bodyPr>
          <a:lstStyle/>
          <a:p>
            <a:endParaRPr lang="fr-CA" dirty="0" smtClean="0">
              <a:solidFill>
                <a:schemeClr val="accent2">
                  <a:lumMod val="50000"/>
                </a:schemeClr>
              </a:solidFill>
            </a:endParaRPr>
          </a:p>
          <a:p>
            <a:r>
              <a:rPr lang="fr-CA" dirty="0" smtClean="0"/>
              <a:t>.</a:t>
            </a:r>
          </a:p>
          <a:p>
            <a:endParaRPr lang="fr-CA" dirty="0"/>
          </a:p>
          <a:p>
            <a:endParaRPr lang="fr-CA" sz="4200" dirty="0" smtClean="0">
              <a:latin typeface="Arial Unicode MS" pitchFamily="34" charset="-128"/>
              <a:ea typeface="Arial Unicode MS" pitchFamily="34" charset="-128"/>
              <a:cs typeface="Arial Unicode MS" pitchFamily="34" charset="-128"/>
            </a:endParaRPr>
          </a:p>
          <a:p>
            <a:endParaRPr lang="fr-CA" sz="4200" dirty="0">
              <a:latin typeface="Arial Unicode MS" pitchFamily="34" charset="-128"/>
              <a:ea typeface="Arial Unicode MS" pitchFamily="34" charset="-128"/>
              <a:cs typeface="Arial Unicode MS" pitchFamily="34" charset="-128"/>
            </a:endParaRPr>
          </a:p>
          <a:p>
            <a:r>
              <a:rPr lang="fr-CA" sz="4800" dirty="0" smtClean="0">
                <a:solidFill>
                  <a:schemeClr val="accent2">
                    <a:lumMod val="50000"/>
                  </a:schemeClr>
                </a:solidFill>
                <a:latin typeface="Arial Unicode MS" pitchFamily="34" charset="-128"/>
                <a:ea typeface="Arial Unicode MS" pitchFamily="34" charset="-128"/>
                <a:cs typeface="Arial Unicode MS" pitchFamily="34" charset="-128"/>
              </a:rPr>
              <a:t>…</a:t>
            </a:r>
            <a:r>
              <a:rPr lang="fr-CA" sz="4800" b="1" dirty="0" smtClean="0">
                <a:solidFill>
                  <a:schemeClr val="accent2">
                    <a:lumMod val="50000"/>
                  </a:schemeClr>
                </a:solidFill>
                <a:latin typeface="Arial Unicode MS" pitchFamily="34" charset="-128"/>
                <a:ea typeface="Arial Unicode MS" pitchFamily="34" charset="-128"/>
                <a:cs typeface="Arial Unicode MS" pitchFamily="34" charset="-128"/>
              </a:rPr>
              <a:t>une </a:t>
            </a:r>
            <a:r>
              <a:rPr lang="fr-CA" sz="4800" b="1" dirty="0">
                <a:solidFill>
                  <a:schemeClr val="accent2">
                    <a:lumMod val="50000"/>
                  </a:schemeClr>
                </a:solidFill>
                <a:latin typeface="Arial Unicode MS" pitchFamily="34" charset="-128"/>
                <a:ea typeface="Arial Unicode MS" pitchFamily="34" charset="-128"/>
                <a:cs typeface="Arial Unicode MS" pitchFamily="34" charset="-128"/>
              </a:rPr>
              <a:t>des </a:t>
            </a:r>
            <a:r>
              <a:rPr lang="fr-CA" sz="4800" b="1" dirty="0" smtClean="0">
                <a:solidFill>
                  <a:schemeClr val="accent2">
                    <a:lumMod val="50000"/>
                  </a:schemeClr>
                </a:solidFill>
                <a:latin typeface="Arial Unicode MS" pitchFamily="34" charset="-128"/>
                <a:ea typeface="Arial Unicode MS" pitchFamily="34" charset="-128"/>
                <a:cs typeface="Arial Unicode MS" pitchFamily="34" charset="-128"/>
              </a:rPr>
              <a:t>premières </a:t>
            </a:r>
            <a:r>
              <a:rPr lang="fr-CA" sz="4800" b="1" dirty="0">
                <a:solidFill>
                  <a:schemeClr val="accent2">
                    <a:lumMod val="50000"/>
                  </a:schemeClr>
                </a:solidFill>
                <a:latin typeface="Arial Unicode MS" pitchFamily="34" charset="-128"/>
                <a:ea typeface="Arial Unicode MS" pitchFamily="34" charset="-128"/>
                <a:cs typeface="Arial Unicode MS" pitchFamily="34" charset="-128"/>
              </a:rPr>
              <a:t>causes d’invalidité au travail</a:t>
            </a:r>
            <a:endParaRPr lang="fr-CA" sz="4800" b="1" dirty="0">
              <a:latin typeface="Arial Unicode MS" pitchFamily="34" charset="-128"/>
              <a:ea typeface="Arial Unicode MS" pitchFamily="34" charset="-128"/>
              <a:cs typeface="Arial Unicode MS" pitchFamily="34" charset="-128"/>
            </a:endParaRPr>
          </a:p>
          <a:p>
            <a:endParaRPr lang="fr-CA" dirty="0"/>
          </a:p>
        </p:txBody>
      </p:sp>
      <p:pic>
        <p:nvPicPr>
          <p:cNvPr id="8" name="Espace réservé du contenu 7"/>
          <p:cNvPicPr>
            <a:picLocks noGrp="1"/>
          </p:cNvPicPr>
          <p:nvPr>
            <p:ph sz="quarter" idx="4"/>
          </p:nvPr>
        </p:nvPicPr>
        <p:blipFill>
          <a:blip r:embed="rId2"/>
          <a:stretch>
            <a:fillRect/>
          </a:stretch>
        </p:blipFill>
        <p:spPr>
          <a:xfrm>
            <a:off x="4716016" y="1657367"/>
            <a:ext cx="3200400" cy="2000250"/>
          </a:xfrm>
          <a:prstGeom prst="rect">
            <a:avLst/>
          </a:prstGeom>
        </p:spPr>
      </p:pic>
      <p:pic>
        <p:nvPicPr>
          <p:cNvPr id="10" name="Picture 2" descr="C:\Users\Wix\Desktop\QUIETUDE_PILL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19150" y="1658497"/>
            <a:ext cx="3200400" cy="210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833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19140000">
            <a:off x="-1181822" y="325212"/>
            <a:ext cx="5648623" cy="2289098"/>
          </a:xfrm>
        </p:spPr>
        <p:txBody>
          <a:bodyPr/>
          <a:lstStyle/>
          <a:p>
            <a:pPr lvl="6" algn="ctr"/>
            <a:r>
              <a:rPr lang="fr-CA" sz="2000" dirty="0" smtClean="0">
                <a:solidFill>
                  <a:srgbClr val="FF0000"/>
                </a:solidFill>
                <a:latin typeface="Arial Unicode MS" pitchFamily="34" charset="-128"/>
                <a:ea typeface="Arial Unicode MS" pitchFamily="34" charset="-128"/>
                <a:cs typeface="Arial Unicode MS" pitchFamily="34" charset="-128"/>
              </a:rPr>
              <a:t>… aucune</a:t>
            </a:r>
            <a:br>
              <a:rPr lang="fr-CA" sz="2000" dirty="0" smtClean="0">
                <a:solidFill>
                  <a:srgbClr val="FF0000"/>
                </a:solidFill>
                <a:latin typeface="Arial Unicode MS" pitchFamily="34" charset="-128"/>
                <a:ea typeface="Arial Unicode MS" pitchFamily="34" charset="-128"/>
                <a:cs typeface="Arial Unicode MS" pitchFamily="34" charset="-128"/>
              </a:rPr>
            </a:br>
            <a:r>
              <a:rPr lang="fr-CA" sz="2000" dirty="0" smtClean="0">
                <a:solidFill>
                  <a:srgbClr val="FF0000"/>
                </a:solidFill>
                <a:latin typeface="Arial Unicode MS" pitchFamily="34" charset="-128"/>
                <a:ea typeface="Arial Unicode MS" pitchFamily="34" charset="-128"/>
                <a:cs typeface="Arial Unicode MS" pitchFamily="34" charset="-128"/>
              </a:rPr>
              <a:t>protection</a:t>
            </a:r>
            <a:r>
              <a:rPr lang="fr-CA" sz="2000" dirty="0">
                <a:solidFill>
                  <a:srgbClr val="FF0000"/>
                </a:solidFill>
                <a:latin typeface="Arial Unicode MS" pitchFamily="34" charset="-128"/>
                <a:ea typeface="Arial Unicode MS" pitchFamily="34" charset="-128"/>
                <a:cs typeface="Arial Unicode MS" pitchFamily="34" charset="-128"/>
              </a:rPr>
              <a:t/>
            </a:r>
            <a:br>
              <a:rPr lang="fr-CA" sz="2000" dirty="0">
                <a:solidFill>
                  <a:srgbClr val="FF0000"/>
                </a:solidFill>
                <a:latin typeface="Arial Unicode MS" pitchFamily="34" charset="-128"/>
                <a:ea typeface="Arial Unicode MS" pitchFamily="34" charset="-128"/>
                <a:cs typeface="Arial Unicode MS" pitchFamily="34" charset="-128"/>
              </a:rPr>
            </a:br>
            <a:r>
              <a:rPr lang="fr-CA" sz="2000" dirty="0">
                <a:solidFill>
                  <a:srgbClr val="FF0000"/>
                </a:solidFill>
                <a:latin typeface="Arial Unicode MS" pitchFamily="34" charset="-128"/>
                <a:ea typeface="Arial Unicode MS" pitchFamily="34" charset="-128"/>
                <a:cs typeface="Arial Unicode MS" pitchFamily="34" charset="-128"/>
              </a:rPr>
              <a:t>aucun </a:t>
            </a:r>
            <a:r>
              <a:rPr lang="fr-CA" sz="2000" dirty="0" smtClean="0">
                <a:solidFill>
                  <a:srgbClr val="FF0000"/>
                </a:solidFill>
                <a:latin typeface="Arial Unicode MS" pitchFamily="34" charset="-128"/>
                <a:ea typeface="Arial Unicode MS" pitchFamily="34" charset="-128"/>
                <a:cs typeface="Arial Unicode MS" pitchFamily="34" charset="-128"/>
              </a:rPr>
              <a:t/>
            </a:r>
            <a:br>
              <a:rPr lang="fr-CA" sz="2000" dirty="0" smtClean="0">
                <a:solidFill>
                  <a:srgbClr val="FF0000"/>
                </a:solidFill>
                <a:latin typeface="Arial Unicode MS" pitchFamily="34" charset="-128"/>
                <a:ea typeface="Arial Unicode MS" pitchFamily="34" charset="-128"/>
                <a:cs typeface="Arial Unicode MS" pitchFamily="34" charset="-128"/>
              </a:rPr>
            </a:br>
            <a:r>
              <a:rPr lang="fr-CA" sz="2000" dirty="0" smtClean="0">
                <a:solidFill>
                  <a:srgbClr val="FF0000"/>
                </a:solidFill>
                <a:latin typeface="Arial Unicode MS" pitchFamily="34" charset="-128"/>
                <a:ea typeface="Arial Unicode MS" pitchFamily="34" charset="-128"/>
                <a:cs typeface="Arial Unicode MS" pitchFamily="34" charset="-128"/>
              </a:rPr>
              <a:t>engagement</a:t>
            </a:r>
            <a:r>
              <a:rPr lang="fr-CA" sz="2000" dirty="0">
                <a:solidFill>
                  <a:srgbClr val="FF0000"/>
                </a:solidFill>
                <a:latin typeface="Arial Unicode MS" pitchFamily="34" charset="-128"/>
                <a:ea typeface="Arial Unicode MS" pitchFamily="34" charset="-128"/>
                <a:cs typeface="Arial Unicode MS" pitchFamily="34" charset="-128"/>
              </a:rPr>
              <a:t/>
            </a:r>
            <a:br>
              <a:rPr lang="fr-CA" sz="2000" dirty="0">
                <a:solidFill>
                  <a:srgbClr val="FF0000"/>
                </a:solidFill>
                <a:latin typeface="Arial Unicode MS" pitchFamily="34" charset="-128"/>
                <a:ea typeface="Arial Unicode MS" pitchFamily="34" charset="-128"/>
                <a:cs typeface="Arial Unicode MS" pitchFamily="34" charset="-128"/>
              </a:rPr>
            </a:br>
            <a:r>
              <a:rPr lang="fr-CA" sz="2000" dirty="0">
                <a:solidFill>
                  <a:srgbClr val="FF0000"/>
                </a:solidFill>
                <a:latin typeface="Arial Unicode MS" pitchFamily="34" charset="-128"/>
                <a:ea typeface="Arial Unicode MS" pitchFamily="34" charset="-128"/>
                <a:cs typeface="Arial Unicode MS" pitchFamily="34" charset="-128"/>
              </a:rPr>
              <a:t>aucune certitude</a:t>
            </a:r>
            <a:r>
              <a:rPr lang="fr-CA" sz="3200" dirty="0">
                <a:solidFill>
                  <a:srgbClr val="FF0000"/>
                </a:solidFill>
                <a:latin typeface="Arial Unicode MS" pitchFamily="34" charset="-128"/>
                <a:ea typeface="Arial Unicode MS" pitchFamily="34" charset="-128"/>
                <a:cs typeface="Arial Unicode MS" pitchFamily="34" charset="-128"/>
              </a:rPr>
              <a:t/>
            </a:r>
            <a:br>
              <a:rPr lang="fr-CA" sz="3200" dirty="0">
                <a:solidFill>
                  <a:srgbClr val="FF0000"/>
                </a:solidFill>
                <a:latin typeface="Arial Unicode MS" pitchFamily="34" charset="-128"/>
                <a:ea typeface="Arial Unicode MS" pitchFamily="34" charset="-128"/>
                <a:cs typeface="Arial Unicode MS" pitchFamily="34" charset="-128"/>
              </a:rPr>
            </a:br>
            <a:endParaRPr lang="fr-CA" sz="3200" dirty="0">
              <a:solidFill>
                <a:srgbClr val="FF0000"/>
              </a:solidFill>
              <a:latin typeface="Arial Unicode MS" pitchFamily="34" charset="-128"/>
              <a:ea typeface="Arial Unicode MS" pitchFamily="34" charset="-128"/>
              <a:cs typeface="Arial Unicode MS" pitchFamily="34" charset="-128"/>
            </a:endParaRPr>
          </a:p>
        </p:txBody>
      </p:sp>
      <p:sp>
        <p:nvSpPr>
          <p:cNvPr id="3" name="Sous-titre 2"/>
          <p:cNvSpPr>
            <a:spLocks noGrp="1"/>
          </p:cNvSpPr>
          <p:nvPr>
            <p:ph type="subTitle" idx="1"/>
          </p:nvPr>
        </p:nvSpPr>
        <p:spPr>
          <a:xfrm rot="19354062">
            <a:off x="491648" y="1387406"/>
            <a:ext cx="6511131" cy="626694"/>
          </a:xfrm>
        </p:spPr>
        <p:txBody>
          <a:bodyPr>
            <a:noAutofit/>
          </a:bodyPr>
          <a:lstStyle/>
          <a:p>
            <a:pPr algn="ctr"/>
            <a:r>
              <a:rPr lang="fr-CA" sz="2800" dirty="0" smtClean="0"/>
              <a:t>NOUVELLES FORMES DESPIRITUALITÉ</a:t>
            </a:r>
            <a:endParaRPr lang="fr-CA" sz="2800" dirty="0"/>
          </a:p>
        </p:txBody>
      </p:sp>
      <p:sp>
        <p:nvSpPr>
          <p:cNvPr id="4" name="Rectangle 3"/>
          <p:cNvSpPr/>
          <p:nvPr/>
        </p:nvSpPr>
        <p:spPr>
          <a:xfrm rot="2879508">
            <a:off x="413742" y="4441406"/>
            <a:ext cx="2457497" cy="338554"/>
          </a:xfrm>
          <a:prstGeom prst="rect">
            <a:avLst/>
          </a:prstGeom>
        </p:spPr>
        <p:txBody>
          <a:bodyPr wrap="square">
            <a:spAutoFit/>
          </a:bodyPr>
          <a:lstStyle/>
          <a:p>
            <a:pPr algn="ctr"/>
            <a:r>
              <a:rPr lang="fr-CA" sz="800" dirty="0">
                <a:solidFill>
                  <a:schemeClr val="bg1"/>
                </a:solidFill>
                <a:latin typeface="Arial Unicode MS" pitchFamily="34" charset="-128"/>
                <a:ea typeface="Arial Unicode MS" pitchFamily="34" charset="-128"/>
                <a:cs typeface="Arial Unicode MS" pitchFamily="34" charset="-128"/>
                <a:hlinkClick r:id="rId2"/>
              </a:rPr>
              <a:t>http://christroi.over-blog.com/90-categorie-1180132.html</a:t>
            </a:r>
            <a:endParaRPr lang="fr-CA" sz="800" dirty="0">
              <a:solidFill>
                <a:schemeClr val="bg1"/>
              </a:solidFill>
              <a:latin typeface="Arial Unicode MS" pitchFamily="34" charset="-128"/>
              <a:ea typeface="Arial Unicode MS" pitchFamily="34" charset="-128"/>
              <a:cs typeface="Arial Unicode MS" pitchFamily="34" charset="-128"/>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309323">
            <a:off x="2704229" y="1218751"/>
            <a:ext cx="8132548" cy="5158707"/>
          </a:xfrm>
          <a:prstGeom prst="rect">
            <a:avLst/>
          </a:prstGeom>
        </p:spPr>
      </p:pic>
    </p:spTree>
    <p:extLst>
      <p:ext uri="{BB962C8B-B14F-4D97-AF65-F5344CB8AC3E}">
        <p14:creationId xmlns:p14="http://schemas.microsoft.com/office/powerpoint/2010/main" val="1774417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18830918">
            <a:off x="855902" y="921098"/>
            <a:ext cx="3234773" cy="2854538"/>
          </a:xfrm>
        </p:spPr>
        <p:txBody>
          <a:bodyPr/>
          <a:lstStyle/>
          <a:p>
            <a:pPr lvl="3" algn="l" rtl="0">
              <a:spcBef>
                <a:spcPct val="0"/>
              </a:spcBef>
            </a:pPr>
            <a:r>
              <a:rPr lang="fr-CA" sz="1600" b="1" dirty="0">
                <a:solidFill>
                  <a:schemeClr val="tx1"/>
                </a:solidFill>
                <a:latin typeface="Arial Unicode MS" pitchFamily="34" charset="-128"/>
                <a:ea typeface="Arial Unicode MS" pitchFamily="34" charset="-128"/>
                <a:cs typeface="Arial Unicode MS" pitchFamily="34" charset="-128"/>
              </a:rPr>
              <a:t>En 2009, </a:t>
            </a:r>
            <a:r>
              <a:rPr lang="fr-CA" sz="1600" b="1" dirty="0">
                <a:latin typeface="Arial Unicode MS" pitchFamily="34" charset="-128"/>
                <a:ea typeface="Arial Unicode MS" pitchFamily="34" charset="-128"/>
                <a:cs typeface="Arial Unicode MS" pitchFamily="34" charset="-128"/>
              </a:rPr>
              <a:t>le </a:t>
            </a:r>
            <a:r>
              <a:rPr lang="fr-CA" sz="1600" b="1" dirty="0" smtClean="0">
                <a:latin typeface="Arial Unicode MS" pitchFamily="34" charset="-128"/>
                <a:ea typeface="Arial Unicode MS" pitchFamily="34" charset="-128"/>
                <a:cs typeface="Arial Unicode MS" pitchFamily="34" charset="-128"/>
              </a:rPr>
              <a:t>nombre </a:t>
            </a:r>
            <a:r>
              <a:rPr lang="fr-CA" sz="1600" b="1" dirty="0">
                <a:latin typeface="Arial Unicode MS" pitchFamily="34" charset="-128"/>
                <a:ea typeface="Arial Unicode MS" pitchFamily="34" charset="-128"/>
                <a:cs typeface="Arial Unicode MS" pitchFamily="34" charset="-128"/>
              </a:rPr>
              <a:t>de suicides chez les </a:t>
            </a:r>
            <a:r>
              <a:rPr lang="fr-CA" sz="1600" b="1" dirty="0" smtClean="0">
                <a:latin typeface="Arial Unicode MS" pitchFamily="34" charset="-128"/>
                <a:ea typeface="Arial Unicode MS" pitchFamily="34" charset="-128"/>
                <a:cs typeface="Arial Unicode MS" pitchFamily="34" charset="-128"/>
              </a:rPr>
              <a:t>hommes </a:t>
            </a:r>
            <a:r>
              <a:rPr lang="fr-CA" sz="1600" b="1" dirty="0">
                <a:latin typeface="Arial Unicode MS" pitchFamily="34" charset="-128"/>
                <a:ea typeface="Arial Unicode MS" pitchFamily="34" charset="-128"/>
                <a:cs typeface="Arial Unicode MS" pitchFamily="34" charset="-128"/>
              </a:rPr>
              <a:t>s’élevait à 830, pour un taux ajusté </a:t>
            </a:r>
            <a:r>
              <a:rPr lang="fr-CA" sz="1600" b="1" dirty="0" smtClean="0">
                <a:latin typeface="Arial Unicode MS" pitchFamily="34" charset="-128"/>
                <a:ea typeface="Arial Unicode MS" pitchFamily="34" charset="-128"/>
                <a:cs typeface="Arial Unicode MS" pitchFamily="34" charset="-128"/>
              </a:rPr>
              <a:t>de </a:t>
            </a:r>
            <a:r>
              <a:rPr lang="fr-CA" sz="1600" b="1" dirty="0">
                <a:latin typeface="Arial Unicode MS" pitchFamily="34" charset="-128"/>
                <a:ea typeface="Arial Unicode MS" pitchFamily="34" charset="-128"/>
                <a:cs typeface="Arial Unicode MS" pitchFamily="34" charset="-128"/>
              </a:rPr>
              <a:t>mortalité par suicide de 21,3 décès par 100 000 personnes. Chez les femmes, le nombre de suicides était de 233 donnant un taux ajusté de mortalité par suicide de 5,9 décès par 100 000 </a:t>
            </a:r>
            <a:r>
              <a:rPr lang="fr-CA" sz="1600" b="1" dirty="0" smtClean="0">
                <a:latin typeface="Arial Unicode MS" pitchFamily="34" charset="-128"/>
                <a:ea typeface="Arial Unicode MS" pitchFamily="34" charset="-128"/>
                <a:cs typeface="Arial Unicode MS" pitchFamily="34" charset="-128"/>
              </a:rPr>
              <a:t>personnes. </a:t>
            </a:r>
            <a:r>
              <a:rPr lang="fr-CA" sz="900" u="sng" dirty="0" smtClean="0">
                <a:latin typeface="Arial Unicode MS" pitchFamily="34" charset="-128"/>
                <a:ea typeface="Arial Unicode MS" pitchFamily="34" charset="-128"/>
                <a:cs typeface="Arial Unicode MS" pitchFamily="34" charset="-128"/>
                <a:hlinkClick r:id="rId2"/>
              </a:rPr>
              <a:t>http</a:t>
            </a:r>
            <a:r>
              <a:rPr lang="fr-CA" sz="900" u="sng" dirty="0">
                <a:latin typeface="Arial Unicode MS" pitchFamily="34" charset="-128"/>
                <a:ea typeface="Arial Unicode MS" pitchFamily="34" charset="-128"/>
                <a:cs typeface="Arial Unicode MS" pitchFamily="34" charset="-128"/>
                <a:hlinkClick r:id="rId2"/>
              </a:rPr>
              <a:t>://www.aqps.info/media/documents/1204_Suicide2005-2009_MAJ2011.pdf</a:t>
            </a:r>
            <a:r>
              <a:rPr lang="fr-CA" sz="2000" dirty="0" smtClean="0">
                <a:latin typeface="Arial Unicode MS" pitchFamily="34" charset="-128"/>
                <a:ea typeface="Arial Unicode MS" pitchFamily="34" charset="-128"/>
                <a:cs typeface="Arial Unicode MS" pitchFamily="34" charset="-128"/>
              </a:rPr>
              <a:t/>
            </a:r>
            <a:br>
              <a:rPr lang="fr-CA" sz="2000" dirty="0" smtClean="0">
                <a:latin typeface="Arial Unicode MS" pitchFamily="34" charset="-128"/>
                <a:ea typeface="Arial Unicode MS" pitchFamily="34" charset="-128"/>
                <a:cs typeface="Arial Unicode MS" pitchFamily="34" charset="-128"/>
              </a:rPr>
            </a:br>
            <a:r>
              <a:rPr lang="fr-CA" sz="2000" dirty="0">
                <a:latin typeface="Arial Unicode MS" pitchFamily="34" charset="-128"/>
                <a:ea typeface="Arial Unicode MS" pitchFamily="34" charset="-128"/>
                <a:cs typeface="Arial Unicode MS" pitchFamily="34" charset="-128"/>
              </a:rPr>
              <a:t/>
            </a:r>
            <a:br>
              <a:rPr lang="fr-CA" sz="2000" dirty="0">
                <a:latin typeface="Arial Unicode MS" pitchFamily="34" charset="-128"/>
                <a:ea typeface="Arial Unicode MS" pitchFamily="34" charset="-128"/>
                <a:cs typeface="Arial Unicode MS" pitchFamily="34" charset="-128"/>
              </a:rPr>
            </a:br>
            <a:endParaRPr lang="fr-CA" sz="2000" dirty="0">
              <a:latin typeface="Arial Unicode MS" pitchFamily="34" charset="-128"/>
              <a:ea typeface="Arial Unicode MS" pitchFamily="34" charset="-128"/>
              <a:cs typeface="Arial Unicode MS" pitchFamily="34" charset="-128"/>
            </a:endParaRPr>
          </a:p>
        </p:txBody>
      </p:sp>
      <p:sp>
        <p:nvSpPr>
          <p:cNvPr id="3" name="Sous-titre 2"/>
          <p:cNvSpPr>
            <a:spLocks noGrp="1"/>
          </p:cNvSpPr>
          <p:nvPr>
            <p:ph type="subTitle" idx="1"/>
          </p:nvPr>
        </p:nvSpPr>
        <p:spPr>
          <a:xfrm rot="19297388">
            <a:off x="1343167" y="1758814"/>
            <a:ext cx="6511131" cy="274383"/>
          </a:xfrm>
        </p:spPr>
        <p:txBody>
          <a:bodyPr>
            <a:noAutofit/>
          </a:bodyPr>
          <a:lstStyle/>
          <a:p>
            <a:pPr algn="ctr"/>
            <a:r>
              <a:rPr lang="fr-CA" sz="3200" b="1" dirty="0" smtClean="0"/>
              <a:t>SUICIDE AU QUÉBEC </a:t>
            </a:r>
          </a:p>
          <a:p>
            <a:pPr algn="ctr"/>
            <a:r>
              <a:rPr lang="fr-CA" sz="3200" b="1" dirty="0" smtClean="0"/>
              <a:t>Top 5 DU PALMAREZ </a:t>
            </a:r>
            <a:endParaRPr lang="fr-CA" sz="3200" b="1"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192365">
            <a:off x="4045169" y="1943848"/>
            <a:ext cx="6750579" cy="4411645"/>
          </a:xfrm>
          <a:prstGeom prst="rect">
            <a:avLst/>
          </a:prstGeom>
        </p:spPr>
      </p:pic>
      <p:sp>
        <p:nvSpPr>
          <p:cNvPr id="6" name="Rectangle 5"/>
          <p:cNvSpPr/>
          <p:nvPr/>
        </p:nvSpPr>
        <p:spPr>
          <a:xfrm rot="19253475">
            <a:off x="2827289" y="2418775"/>
            <a:ext cx="4975660" cy="215444"/>
          </a:xfrm>
          <a:prstGeom prst="rect">
            <a:avLst/>
          </a:prstGeom>
        </p:spPr>
        <p:txBody>
          <a:bodyPr wrap="square">
            <a:spAutoFit/>
          </a:bodyPr>
          <a:lstStyle/>
          <a:p>
            <a:pPr algn="ctr"/>
            <a:r>
              <a:rPr lang="fr-CA" sz="800" dirty="0">
                <a:solidFill>
                  <a:schemeClr val="bg1"/>
                </a:solidFill>
                <a:latin typeface="Arial Unicode MS" pitchFamily="34" charset="-128"/>
                <a:ea typeface="Arial Unicode MS" pitchFamily="34" charset="-128"/>
                <a:cs typeface="Arial Unicode MS" pitchFamily="34" charset="-128"/>
                <a:hlinkClick r:id="rId4"/>
              </a:rPr>
              <a:t>http://raymondviger.wordpress.com/2011/01/20/suicide-jeunes-statistiques-taux-depression-jeune/</a:t>
            </a:r>
            <a:endParaRPr lang="fr-CA" sz="800" dirty="0">
              <a:solidFill>
                <a:schemeClr val="bg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924267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rot="20562333">
            <a:off x="772665" y="635422"/>
            <a:ext cx="7886700" cy="3627438"/>
          </a:xfrm>
        </p:spPr>
        <p:txBody>
          <a:bodyPr/>
          <a:lstStyle/>
          <a:p>
            <a:pPr marL="0" indent="0">
              <a:buFontTx/>
              <a:buNone/>
              <a:defRPr/>
            </a:pPr>
            <a:r>
              <a:rPr lang="fr-FR" sz="2400" b="1" dirty="0">
                <a:ln/>
                <a:effectLst>
                  <a:outerShdw blurRad="38100" dist="38100" dir="2700000" algn="tl">
                    <a:srgbClr val="000000">
                      <a:alpha val="43137"/>
                    </a:srgbClr>
                  </a:outerShdw>
                </a:effectLst>
                <a:latin typeface="Tempus Sans ITC" pitchFamily="82" charset="0"/>
              </a:rPr>
              <a:t>Les liens apparaissant sur ce </a:t>
            </a:r>
            <a:br>
              <a:rPr lang="fr-FR" sz="2400" b="1" dirty="0">
                <a:ln/>
                <a:effectLst>
                  <a:outerShdw blurRad="38100" dist="38100" dir="2700000" algn="tl">
                    <a:srgbClr val="000000">
                      <a:alpha val="43137"/>
                    </a:srgbClr>
                  </a:outerShdw>
                </a:effectLst>
                <a:latin typeface="Tempus Sans ITC" pitchFamily="82" charset="0"/>
              </a:rPr>
            </a:br>
            <a:r>
              <a:rPr lang="fr-FR" sz="2400" b="1" dirty="0">
                <a:ln/>
                <a:effectLst>
                  <a:outerShdw blurRad="38100" dist="38100" dir="2700000" algn="tl">
                    <a:srgbClr val="000000">
                      <a:alpha val="43137"/>
                    </a:srgbClr>
                  </a:outerShdw>
                </a:effectLst>
                <a:latin typeface="Tempus Sans ITC" pitchFamily="82" charset="0"/>
              </a:rPr>
              <a:t>diaporama sont inscrits </a:t>
            </a:r>
            <a:endParaRPr lang="fr-FR" sz="2400" b="1" dirty="0" smtClean="0">
              <a:ln/>
              <a:effectLst>
                <a:outerShdw blurRad="38100" dist="38100" dir="2700000" algn="tl">
                  <a:srgbClr val="000000">
                    <a:alpha val="43137"/>
                  </a:srgbClr>
                </a:outerShdw>
              </a:effectLst>
              <a:latin typeface="Tempus Sans ITC" pitchFamily="82" charset="0"/>
            </a:endParaRPr>
          </a:p>
          <a:p>
            <a:pPr marL="0" indent="0">
              <a:buFontTx/>
              <a:buNone/>
              <a:defRPr/>
            </a:pPr>
            <a:r>
              <a:rPr lang="fr-FR" sz="2400" b="1" dirty="0" smtClean="0">
                <a:ln/>
                <a:effectLst>
                  <a:outerShdw blurRad="38100" dist="38100" dir="2700000" algn="tl">
                    <a:srgbClr val="000000">
                      <a:alpha val="43137"/>
                    </a:srgbClr>
                  </a:outerShdw>
                </a:effectLst>
                <a:latin typeface="Tempus Sans ITC" pitchFamily="82" charset="0"/>
              </a:rPr>
              <a:t>par </a:t>
            </a:r>
            <a:r>
              <a:rPr lang="fr-FR" sz="2400" b="1" dirty="0">
                <a:ln/>
                <a:effectLst>
                  <a:outerShdw blurRad="38100" dist="38100" dir="2700000" algn="tl">
                    <a:srgbClr val="000000">
                      <a:alpha val="43137"/>
                    </a:srgbClr>
                  </a:outerShdw>
                </a:effectLst>
                <a:latin typeface="Tempus Sans ITC" pitchFamily="82" charset="0"/>
              </a:rPr>
              <a:t>respect </a:t>
            </a:r>
            <a:br>
              <a:rPr lang="fr-FR" sz="2400" b="1" dirty="0">
                <a:ln/>
                <a:effectLst>
                  <a:outerShdw blurRad="38100" dist="38100" dir="2700000" algn="tl">
                    <a:srgbClr val="000000">
                      <a:alpha val="43137"/>
                    </a:srgbClr>
                  </a:outerShdw>
                </a:effectLst>
                <a:latin typeface="Tempus Sans ITC" pitchFamily="82" charset="0"/>
              </a:rPr>
            </a:br>
            <a:r>
              <a:rPr lang="fr-FR" sz="2400" b="1" dirty="0">
                <a:ln/>
                <a:effectLst>
                  <a:outerShdw blurRad="38100" dist="38100" dir="2700000" algn="tl">
                    <a:srgbClr val="000000">
                      <a:alpha val="43137"/>
                    </a:srgbClr>
                  </a:outerShdw>
                </a:effectLst>
                <a:latin typeface="Tempus Sans ITC" pitchFamily="82" charset="0"/>
              </a:rPr>
              <a:t>des sources…</a:t>
            </a:r>
            <a:br>
              <a:rPr lang="fr-FR" sz="2400" b="1" dirty="0">
                <a:ln/>
                <a:effectLst>
                  <a:outerShdw blurRad="38100" dist="38100" dir="2700000" algn="tl">
                    <a:srgbClr val="000000">
                      <a:alpha val="43137"/>
                    </a:srgbClr>
                  </a:outerShdw>
                </a:effectLst>
                <a:latin typeface="Tempus Sans ITC" pitchFamily="82" charset="0"/>
              </a:rPr>
            </a:br>
            <a:endParaRPr lang="fr-CA" sz="2400" b="1" dirty="0"/>
          </a:p>
          <a:p>
            <a:pPr marL="0" indent="0">
              <a:buFontTx/>
              <a:buNone/>
              <a:defRPr/>
            </a:pPr>
            <a:endParaRPr lang="en-US" dirty="0">
              <a:solidFill>
                <a:srgbClr val="FFFF00"/>
              </a:solidFill>
            </a:endParaRPr>
          </a:p>
        </p:txBody>
      </p:sp>
      <p:sp>
        <p:nvSpPr>
          <p:cNvPr id="2" name="Rectangle 1"/>
          <p:cNvSpPr/>
          <p:nvPr/>
        </p:nvSpPr>
        <p:spPr>
          <a:xfrm>
            <a:off x="4716016" y="481236"/>
            <a:ext cx="3244850" cy="3046988"/>
          </a:xfrm>
          <a:prstGeom prst="rect">
            <a:avLst/>
          </a:prstGeom>
        </p:spPr>
        <p:txBody>
          <a:bodyPr>
            <a:spAutoFit/>
          </a:bodyPr>
          <a:lstStyle/>
          <a:p>
            <a:pPr>
              <a:defRPr/>
            </a:pPr>
            <a:r>
              <a:rPr lang="fr-FR" sz="2400" b="1" i="1" dirty="0">
                <a:ln/>
                <a:solidFill>
                  <a:srgbClr val="00B050"/>
                </a:solidFill>
                <a:effectLst>
                  <a:outerShdw blurRad="38100" dist="38100" dir="2700000" algn="tl">
                    <a:srgbClr val="000000">
                      <a:alpha val="43137"/>
                    </a:srgbClr>
                  </a:outerShdw>
                </a:effectLst>
                <a:latin typeface="Tempus Sans ITC" pitchFamily="82" charset="0"/>
                <a:cs typeface="+mn-cs"/>
              </a:rPr>
              <a:t>Les sites sur lesquels proviennent </a:t>
            </a:r>
          </a:p>
          <a:p>
            <a:pPr>
              <a:defRPr/>
            </a:pPr>
            <a:r>
              <a:rPr lang="fr-FR" sz="2400" b="1" i="1" dirty="0">
                <a:ln/>
                <a:solidFill>
                  <a:srgbClr val="00B050"/>
                </a:solidFill>
                <a:effectLst>
                  <a:outerShdw blurRad="38100" dist="38100" dir="2700000" algn="tl">
                    <a:srgbClr val="000000">
                      <a:alpha val="43137"/>
                    </a:srgbClr>
                  </a:outerShdw>
                </a:effectLst>
                <a:latin typeface="Tempus Sans ITC" pitchFamily="82" charset="0"/>
                <a:cs typeface="+mn-cs"/>
              </a:rPr>
              <a:t>les images ne reflètent pas nécessairement </a:t>
            </a:r>
          </a:p>
          <a:p>
            <a:pPr>
              <a:defRPr/>
            </a:pPr>
            <a:r>
              <a:rPr lang="fr-FR" sz="2400" b="1" i="1" dirty="0">
                <a:ln/>
                <a:solidFill>
                  <a:srgbClr val="00B050"/>
                </a:solidFill>
                <a:effectLst>
                  <a:outerShdw blurRad="38100" dist="38100" dir="2700000" algn="tl">
                    <a:srgbClr val="000000">
                      <a:alpha val="43137"/>
                    </a:srgbClr>
                  </a:outerShdw>
                </a:effectLst>
                <a:latin typeface="Tempus Sans ITC" pitchFamily="82" charset="0"/>
                <a:cs typeface="+mn-cs"/>
              </a:rPr>
              <a:t>nos idées, nos valeurs, notre philosophie , </a:t>
            </a:r>
          </a:p>
          <a:p>
            <a:pPr>
              <a:defRPr/>
            </a:pPr>
            <a:r>
              <a:rPr lang="fr-FR" sz="2400" b="1" i="1" dirty="0">
                <a:ln/>
                <a:solidFill>
                  <a:srgbClr val="00B050"/>
                </a:solidFill>
                <a:effectLst>
                  <a:outerShdw blurRad="38100" dist="38100" dir="2700000" algn="tl">
                    <a:srgbClr val="000000">
                      <a:alpha val="43137"/>
                    </a:srgbClr>
                  </a:outerShdw>
                </a:effectLst>
                <a:latin typeface="Tempus Sans ITC" pitchFamily="82" charset="0"/>
                <a:cs typeface="+mn-cs"/>
              </a:rPr>
              <a:t>nos convictions ou notre théologie…</a:t>
            </a:r>
          </a:p>
        </p:txBody>
      </p:sp>
    </p:spTree>
    <p:extLst>
      <p:ext uri="{BB962C8B-B14F-4D97-AF65-F5344CB8AC3E}">
        <p14:creationId xmlns:p14="http://schemas.microsoft.com/office/powerpoint/2010/main" val="373226559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texte 2"/>
          <p:cNvSpPr>
            <a:spLocks noGrp="1"/>
          </p:cNvSpPr>
          <p:nvPr>
            <p:ph type="body" idx="1"/>
          </p:nvPr>
        </p:nvSpPr>
        <p:spPr/>
        <p:txBody>
          <a:bodyPr>
            <a:normAutofit fontScale="92500" lnSpcReduction="10000"/>
          </a:bodyPr>
          <a:lstStyle/>
          <a:p>
            <a:endParaRPr lang="fr-CA"/>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108625">
            <a:off x="-1478802" y="-1392587"/>
            <a:ext cx="8307025" cy="4429313"/>
          </a:xfrm>
          <a:prstGeom prst="rect">
            <a:avLst/>
          </a:prstGeom>
        </p:spPr>
      </p:pic>
      <p:sp>
        <p:nvSpPr>
          <p:cNvPr id="5" name="Rectangle 4"/>
          <p:cNvSpPr/>
          <p:nvPr/>
        </p:nvSpPr>
        <p:spPr>
          <a:xfrm rot="19134470">
            <a:off x="1035241" y="1971409"/>
            <a:ext cx="7344816" cy="215444"/>
          </a:xfrm>
          <a:prstGeom prst="rect">
            <a:avLst/>
          </a:prstGeom>
        </p:spPr>
        <p:txBody>
          <a:bodyPr wrap="square">
            <a:spAutoFit/>
          </a:bodyPr>
          <a:lstStyle/>
          <a:p>
            <a:r>
              <a:rPr lang="fr-CA" sz="800" dirty="0">
                <a:solidFill>
                  <a:schemeClr val="bg1"/>
                </a:solidFill>
                <a:latin typeface="Arial Unicode MS" pitchFamily="34" charset="-128"/>
                <a:ea typeface="Arial Unicode MS" pitchFamily="34" charset="-128"/>
                <a:cs typeface="Arial Unicode MS" pitchFamily="34" charset="-128"/>
              </a:rPr>
              <a:t>http://www.fmcradio.fr/10_les-dossiers-de-la-redaction/11712_noeumll:-illuminations-et-decorations-des-maisons_18-000-visiteurs-a-la-fete-du-sport.html</a:t>
            </a:r>
          </a:p>
        </p:txBody>
      </p:sp>
      <p:sp>
        <p:nvSpPr>
          <p:cNvPr id="6" name="Rectangle 5"/>
          <p:cNvSpPr/>
          <p:nvPr/>
        </p:nvSpPr>
        <p:spPr>
          <a:xfrm>
            <a:off x="6732240" y="1357333"/>
            <a:ext cx="4345036" cy="369332"/>
          </a:xfrm>
          <a:prstGeom prst="rect">
            <a:avLst/>
          </a:prstGeom>
        </p:spPr>
        <p:txBody>
          <a:bodyPr wrap="none">
            <a:spAutoFit/>
          </a:bodyPr>
          <a:lstStyle/>
          <a:p>
            <a:r>
              <a:rPr lang="fr-CA" dirty="0">
                <a:solidFill>
                  <a:schemeClr val="bg1"/>
                </a:solidFill>
                <a:hlinkClick r:id="rId3"/>
              </a:rPr>
              <a:t>http://www.joyeux-noel.com/desserts.html</a:t>
            </a:r>
            <a:endParaRPr lang="fr-CA" dirty="0">
              <a:solidFill>
                <a:schemeClr val="bg1"/>
              </a:solidFill>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118251">
            <a:off x="1984925" y="1327011"/>
            <a:ext cx="10151854" cy="4853015"/>
          </a:xfrm>
          <a:prstGeom prst="rect">
            <a:avLst/>
          </a:prstGeom>
        </p:spPr>
      </p:pic>
      <p:sp>
        <p:nvSpPr>
          <p:cNvPr id="8" name="Rectangle 7"/>
          <p:cNvSpPr/>
          <p:nvPr/>
        </p:nvSpPr>
        <p:spPr>
          <a:xfrm rot="19008643">
            <a:off x="6744518" y="2986985"/>
            <a:ext cx="4345036" cy="369332"/>
          </a:xfrm>
          <a:prstGeom prst="rect">
            <a:avLst/>
          </a:prstGeom>
        </p:spPr>
        <p:txBody>
          <a:bodyPr wrap="none">
            <a:spAutoFit/>
          </a:bodyPr>
          <a:lstStyle/>
          <a:p>
            <a:r>
              <a:rPr lang="fr-CA" dirty="0">
                <a:solidFill>
                  <a:schemeClr val="bg1"/>
                </a:solidFill>
                <a:hlinkClick r:id="rId3"/>
              </a:rPr>
              <a:t>http://www.joyeux-noel.com/desserts.html</a:t>
            </a:r>
            <a:endParaRPr lang="fr-CA" dirty="0">
              <a:solidFill>
                <a:schemeClr val="bg1"/>
              </a:solidFill>
            </a:endParaRPr>
          </a:p>
        </p:txBody>
      </p:sp>
    </p:spTree>
    <p:extLst>
      <p:ext uri="{BB962C8B-B14F-4D97-AF65-F5344CB8AC3E}">
        <p14:creationId xmlns:p14="http://schemas.microsoft.com/office/powerpoint/2010/main" val="1558128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9140000">
            <a:off x="334108" y="685531"/>
            <a:ext cx="5389355" cy="1006258"/>
          </a:xfrm>
        </p:spPr>
        <p:txBody>
          <a:bodyPr/>
          <a:lstStyle/>
          <a:p>
            <a:r>
              <a:rPr lang="fr-CA" sz="4000" dirty="0" smtClean="0">
                <a:latin typeface="Arial Unicode MS" pitchFamily="34" charset="-128"/>
                <a:ea typeface="Arial Unicode MS" pitchFamily="34" charset="-128"/>
                <a:cs typeface="Arial Unicode MS" pitchFamily="34" charset="-128"/>
              </a:rPr>
              <a:t>4.  LE SENS </a:t>
            </a:r>
            <a:br>
              <a:rPr lang="fr-CA" sz="4000" dirty="0" smtClean="0">
                <a:latin typeface="Arial Unicode MS" pitchFamily="34" charset="-128"/>
                <a:ea typeface="Arial Unicode MS" pitchFamily="34" charset="-128"/>
                <a:cs typeface="Arial Unicode MS" pitchFamily="34" charset="-128"/>
              </a:rPr>
            </a:br>
            <a:r>
              <a:rPr lang="fr-CA" sz="4000" dirty="0" smtClean="0">
                <a:latin typeface="Arial Unicode MS" pitchFamily="34" charset="-128"/>
                <a:ea typeface="Arial Unicode MS" pitchFamily="34" charset="-128"/>
                <a:cs typeface="Arial Unicode MS" pitchFamily="34" charset="-128"/>
              </a:rPr>
              <a:t>DE SA VENUE</a:t>
            </a:r>
            <a:endParaRPr lang="fr-CA" sz="40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015173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6576" cy="4357667"/>
          </a:xfrm>
          <a:prstGeom prst="rect">
            <a:avLst/>
          </a:prstGeom>
        </p:spPr>
      </p:pic>
      <p:sp>
        <p:nvSpPr>
          <p:cNvPr id="5" name="Rectangle 4"/>
          <p:cNvSpPr/>
          <p:nvPr/>
        </p:nvSpPr>
        <p:spPr>
          <a:xfrm>
            <a:off x="4447185" y="4597694"/>
            <a:ext cx="3751668" cy="984885"/>
          </a:xfrm>
          <a:prstGeom prst="rect">
            <a:avLst/>
          </a:prstGeom>
          <a:noFill/>
        </p:spPr>
        <p:txBody>
          <a:bodyPr wrap="none" lIns="91440" tIns="45720" rIns="91440" bIns="45720">
            <a:spAutoFit/>
          </a:bodyPr>
          <a:lstStyle/>
          <a:p>
            <a:pPr algn="ctr"/>
            <a:r>
              <a:rPr lang="fr-F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Gilles Proulx</a:t>
            </a:r>
          </a:p>
          <a:p>
            <a:pPr algn="ctr"/>
            <a:r>
              <a:rPr lang="fr-FR" sz="400" u="sng" dirty="0">
                <a:ln w="18415" cmpd="sng">
                  <a:solidFill>
                    <a:srgbClr val="FFFFFF"/>
                  </a:solidFill>
                  <a:prstDash val="solid"/>
                </a:ln>
                <a:solidFill>
                  <a:srgbClr val="FFFF00"/>
                </a:solidFill>
                <a:latin typeface="Arial Unicode MS" pitchFamily="34" charset="-128"/>
                <a:ea typeface="Arial Unicode MS" pitchFamily="34" charset="-128"/>
                <a:cs typeface="Arial Unicode MS" pitchFamily="34" charset="-128"/>
              </a:rPr>
              <a:t>http://fr.canoe.ca/voyages/decouvrir/destinations/archives/2011/10/20111014-102418.html</a:t>
            </a:r>
            <a:endParaRPr lang="fr-FR" sz="400" u="sng" cap="none" spc="0" dirty="0">
              <a:ln w="18415" cmpd="sng">
                <a:solidFill>
                  <a:srgbClr val="FFFFFF"/>
                </a:solidFill>
                <a:prstDash val="solid"/>
              </a:ln>
              <a:solidFill>
                <a:srgbClr val="FFFF00"/>
              </a:solidFill>
              <a:latin typeface="Arial Unicode MS" pitchFamily="34" charset="-128"/>
              <a:ea typeface="Arial Unicode MS" pitchFamily="34" charset="-128"/>
              <a:cs typeface="Arial Unicode MS" pitchFamily="34" charset="-128"/>
            </a:endParaRPr>
          </a:p>
        </p:txBody>
      </p:sp>
      <p:sp>
        <p:nvSpPr>
          <p:cNvPr id="6" name="Rectangle 5"/>
          <p:cNvSpPr/>
          <p:nvPr/>
        </p:nvSpPr>
        <p:spPr>
          <a:xfrm>
            <a:off x="4990872" y="4507925"/>
            <a:ext cx="2664296" cy="215444"/>
          </a:xfrm>
          <a:prstGeom prst="rect">
            <a:avLst/>
          </a:prstGeom>
        </p:spPr>
        <p:txBody>
          <a:bodyPr wrap="square">
            <a:spAutoFit/>
          </a:bodyPr>
          <a:lstStyle/>
          <a:p>
            <a:r>
              <a:rPr lang="fr-CA" sz="800" dirty="0">
                <a:latin typeface="Arial Unicode MS" pitchFamily="34" charset="-128"/>
                <a:ea typeface="Arial Unicode MS" pitchFamily="34" charset="-128"/>
                <a:cs typeface="Arial Unicode MS" pitchFamily="34" charset="-128"/>
                <a:hlinkClick r:id="rId3"/>
              </a:rPr>
              <a:t>http://mikeward.ca/2007/11/ya-quel-age-gilles-proulx/</a:t>
            </a:r>
            <a:endParaRPr lang="fr-CA" sz="800" dirty="0">
              <a:latin typeface="Arial Unicode MS" pitchFamily="34" charset="-128"/>
              <a:ea typeface="Arial Unicode MS" pitchFamily="34" charset="-128"/>
              <a:cs typeface="Arial Unicode MS" pitchFamily="34" charset="-128"/>
            </a:endParaRPr>
          </a:p>
        </p:txBody>
      </p:sp>
      <p:sp>
        <p:nvSpPr>
          <p:cNvPr id="8" name="Rectangle 7"/>
          <p:cNvSpPr/>
          <p:nvPr/>
        </p:nvSpPr>
        <p:spPr>
          <a:xfrm>
            <a:off x="897449" y="5022057"/>
            <a:ext cx="2031325" cy="646331"/>
          </a:xfrm>
          <a:prstGeom prst="rect">
            <a:avLst/>
          </a:prstGeom>
          <a:noFill/>
        </p:spPr>
        <p:txBody>
          <a:bodyPr wrap="none" lIns="91440" tIns="45720" rIns="91440" bIns="45720">
            <a:spAutoFit/>
          </a:bodyPr>
          <a:lstStyle/>
          <a:p>
            <a:pPr algn="ctr"/>
            <a:r>
              <a:rPr lang="fr-FR"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Mystique</a:t>
            </a:r>
            <a:endParaRPr lang="fr-FR"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60028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5212"/>
            <a:ext cx="9144000" cy="3539430"/>
          </a:xfrm>
          <a:prstGeom prst="rect">
            <a:avLst/>
          </a:prstGeom>
        </p:spPr>
        <p:txBody>
          <a:bodyPr wrap="square">
            <a:spAutoFit/>
          </a:bodyPr>
          <a:lstStyle/>
          <a:p>
            <a:r>
              <a:rPr lang="fr-CA" sz="2800" dirty="0">
                <a:solidFill>
                  <a:srgbClr val="002060"/>
                </a:solidFill>
              </a:rPr>
              <a:t>«Ne serait-ce que jeter un coup d’</a:t>
            </a:r>
            <a:r>
              <a:rPr lang="fr-CA" sz="2800" dirty="0" err="1">
                <a:solidFill>
                  <a:srgbClr val="002060"/>
                </a:solidFill>
              </a:rPr>
              <a:t>oeil</a:t>
            </a:r>
            <a:r>
              <a:rPr lang="fr-CA" sz="2800" dirty="0">
                <a:solidFill>
                  <a:srgbClr val="002060"/>
                </a:solidFill>
              </a:rPr>
              <a:t> au firmament dans le désert quand vous passez une nuit dans un ancien fort de la légion… Vous vous réveillez à deux heures du matin et vous avez cette voûte éclairée…Alors ça vous mène à une réflexion. Vous devenez méditatif. Je comprends Saint-Exupéry... ou Jésus-Christ, tous ceux qui ont décidé de séjourner dans le désert et de l’aimer parce que le désert, ça parle. Ça bouge.»</a:t>
            </a:r>
          </a:p>
        </p:txBody>
      </p:sp>
      <p:sp>
        <p:nvSpPr>
          <p:cNvPr id="3" name="Rectangle 2"/>
          <p:cNvSpPr/>
          <p:nvPr/>
        </p:nvSpPr>
        <p:spPr>
          <a:xfrm>
            <a:off x="3372238" y="5089748"/>
            <a:ext cx="4572000" cy="215444"/>
          </a:xfrm>
          <a:prstGeom prst="rect">
            <a:avLst/>
          </a:prstGeom>
        </p:spPr>
        <p:txBody>
          <a:bodyPr>
            <a:spAutoFit/>
          </a:bodyPr>
          <a:lstStyle/>
          <a:p>
            <a:pPr algn="ctr"/>
            <a:r>
              <a:rPr lang="fr-CA" sz="800" dirty="0">
                <a:hlinkClick r:id="rId2"/>
              </a:rPr>
              <a:t>http://fr.canoe.ca/voyages/decouvrir/destinations/archives/2011/10/20111014-102418.html</a:t>
            </a:r>
          </a:p>
        </p:txBody>
      </p:sp>
    </p:spTree>
    <p:extLst>
      <p:ext uri="{BB962C8B-B14F-4D97-AF65-F5344CB8AC3E}">
        <p14:creationId xmlns:p14="http://schemas.microsoft.com/office/powerpoint/2010/main" val="3300173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237653"/>
          </a:xfrm>
          <a:prstGeom prst="rect">
            <a:avLst/>
          </a:prstGeom>
        </p:spPr>
      </p:pic>
      <p:sp>
        <p:nvSpPr>
          <p:cNvPr id="4" name="Rectangle 3"/>
          <p:cNvSpPr/>
          <p:nvPr/>
        </p:nvSpPr>
        <p:spPr>
          <a:xfrm>
            <a:off x="3653179" y="4537687"/>
            <a:ext cx="4479303" cy="1200329"/>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r-FR" sz="5400" b="1" spc="150" dirty="0" smtClean="0">
                <a:ln w="11430"/>
                <a:solidFill>
                  <a:srgbClr val="F8F8F8"/>
                </a:solidFill>
                <a:effectLst>
                  <a:outerShdw blurRad="25400" algn="tl" rotWithShape="0">
                    <a:srgbClr val="000000">
                      <a:alpha val="43000"/>
                    </a:srgbClr>
                  </a:outerShdw>
                </a:effectLst>
              </a:rPr>
              <a:t>Pierre Verville</a:t>
            </a:r>
          </a:p>
          <a:p>
            <a:pPr algn="ctr"/>
            <a:endParaRPr lang="fr-FR" sz="1000" b="1" cap="none" spc="150" dirty="0" smtClean="0">
              <a:ln w="11430"/>
              <a:solidFill>
                <a:srgbClr val="F8F8F8"/>
              </a:solidFill>
              <a:effectLst>
                <a:outerShdw blurRad="25400" algn="tl" rotWithShape="0">
                  <a:srgbClr val="000000">
                    <a:alpha val="43000"/>
                  </a:srgbClr>
                </a:outerShdw>
              </a:effectLst>
              <a:latin typeface="Arial Unicode MS" pitchFamily="34" charset="-128"/>
              <a:ea typeface="Arial Unicode MS" pitchFamily="34" charset="-128"/>
              <a:cs typeface="Arial Unicode MS" pitchFamily="34" charset="-128"/>
            </a:endParaRPr>
          </a:p>
          <a:p>
            <a:pPr algn="ctr"/>
            <a:r>
              <a:rPr lang="fr-CA" sz="800" dirty="0" smtClean="0">
                <a:solidFill>
                  <a:srgbClr val="FFFF00"/>
                </a:solidFill>
                <a:hlinkClick r:id="rId3"/>
              </a:rPr>
              <a:t>http</a:t>
            </a:r>
            <a:r>
              <a:rPr lang="fr-CA" sz="800" dirty="0">
                <a:solidFill>
                  <a:srgbClr val="FFFF00"/>
                </a:solidFill>
                <a:hlinkClick r:id="rId3"/>
              </a:rPr>
              <a:t>://fr.ulike.net/Pierre_Verville</a:t>
            </a:r>
            <a:endParaRPr lang="fr-FR" sz="800" b="1" cap="none" spc="150" dirty="0">
              <a:ln w="11430"/>
              <a:solidFill>
                <a:srgbClr val="FFFF00"/>
              </a:solidFill>
              <a:effectLst>
                <a:outerShdw blurRad="25400" algn="tl" rotWithShape="0">
                  <a:srgbClr val="000000">
                    <a:alpha val="43000"/>
                  </a:srgbClr>
                </a:outerShdw>
              </a:effectLst>
              <a:latin typeface="Arial Unicode MS" pitchFamily="34" charset="-128"/>
              <a:ea typeface="Arial Unicode MS" pitchFamily="34" charset="-128"/>
              <a:cs typeface="Arial Unicode MS" pitchFamily="34" charset="-128"/>
            </a:endParaRPr>
          </a:p>
        </p:txBody>
      </p:sp>
      <p:sp>
        <p:nvSpPr>
          <p:cNvPr id="5" name="Rectangle 4"/>
          <p:cNvSpPr/>
          <p:nvPr/>
        </p:nvSpPr>
        <p:spPr>
          <a:xfrm>
            <a:off x="0" y="0"/>
            <a:ext cx="9144000" cy="1846659"/>
          </a:xfrm>
          <a:prstGeom prst="rect">
            <a:avLst/>
          </a:prstGeom>
        </p:spPr>
        <p:txBody>
          <a:bodyPr wrap="square">
            <a:spAutoFit/>
          </a:bodyPr>
          <a:lstStyle/>
          <a:p>
            <a:pPr algn="just"/>
            <a:r>
              <a:rPr lang="fr-CA" sz="2400" dirty="0" smtClean="0">
                <a:solidFill>
                  <a:srgbClr val="FFFF00"/>
                </a:solidFill>
                <a:latin typeface="Arial Unicode MS" pitchFamily="34" charset="-128"/>
                <a:ea typeface="Arial Unicode MS" pitchFamily="34" charset="-128"/>
                <a:cs typeface="Arial Unicode MS" pitchFamily="34" charset="-128"/>
              </a:rPr>
              <a:t>‘’Enfant</a:t>
            </a:r>
            <a:r>
              <a:rPr lang="fr-CA" sz="2400" dirty="0">
                <a:solidFill>
                  <a:srgbClr val="FFFF00"/>
                </a:solidFill>
                <a:latin typeface="Arial Unicode MS" pitchFamily="34" charset="-128"/>
                <a:ea typeface="Arial Unicode MS" pitchFamily="34" charset="-128"/>
                <a:cs typeface="Arial Unicode MS" pitchFamily="34" charset="-128"/>
              </a:rPr>
              <a:t>, je croyais dur comme fer au Bon Dieu, à Jésus, à l’Église, tout…… je n’ai jamais cessé de croire en Dieu.  Ce n’est pas parce que je me suis éloigné de la pratique de la religion catholique que j’ai cessé de croire en un Être </a:t>
            </a:r>
            <a:r>
              <a:rPr lang="fr-CA" sz="2400" dirty="0" smtClean="0">
                <a:solidFill>
                  <a:srgbClr val="FFFF00"/>
                </a:solidFill>
                <a:latin typeface="Arial Unicode MS" pitchFamily="34" charset="-128"/>
                <a:ea typeface="Arial Unicode MS" pitchFamily="34" charset="-128"/>
                <a:cs typeface="Arial Unicode MS" pitchFamily="34" charset="-128"/>
              </a:rPr>
              <a:t>suprême.’’</a:t>
            </a:r>
            <a:r>
              <a:rPr lang="fr-CA" dirty="0" smtClean="0">
                <a:solidFill>
                  <a:srgbClr val="FFFF00"/>
                </a:solidFill>
              </a:rPr>
              <a:t>  </a:t>
            </a:r>
          </a:p>
          <a:p>
            <a:pPr algn="ctr"/>
            <a:r>
              <a:rPr lang="fr-CA" dirty="0" smtClean="0">
                <a:solidFill>
                  <a:schemeClr val="bg1"/>
                </a:solidFill>
              </a:rPr>
              <a:t>(Lapointe, Marylise (1999); </a:t>
            </a:r>
            <a:r>
              <a:rPr lang="fr-CA" i="1" dirty="0" smtClean="0">
                <a:solidFill>
                  <a:schemeClr val="bg1"/>
                </a:solidFill>
              </a:rPr>
              <a:t>Dieu dans tous ses états</a:t>
            </a:r>
            <a:r>
              <a:rPr lang="fr-CA" dirty="0" smtClean="0">
                <a:solidFill>
                  <a:schemeClr val="bg1"/>
                </a:solidFill>
              </a:rPr>
              <a:t>, p. 157-158)</a:t>
            </a:r>
            <a:endParaRPr lang="fr-CA" dirty="0">
              <a:solidFill>
                <a:schemeClr val="bg1"/>
              </a:solidFill>
            </a:endParaRPr>
          </a:p>
        </p:txBody>
      </p:sp>
      <p:sp>
        <p:nvSpPr>
          <p:cNvPr id="6" name="Rectangle 5"/>
          <p:cNvSpPr/>
          <p:nvPr/>
        </p:nvSpPr>
        <p:spPr>
          <a:xfrm>
            <a:off x="968572" y="4947610"/>
            <a:ext cx="1923924" cy="707886"/>
          </a:xfrm>
          <a:prstGeom prst="rect">
            <a:avLst/>
          </a:prstGeom>
          <a:noFill/>
        </p:spPr>
        <p:txBody>
          <a:bodyPr wrap="none" lIns="91440" tIns="45720" rIns="91440" bIns="45720">
            <a:spAutoFit/>
          </a:bodyPr>
          <a:lstStyle/>
          <a:p>
            <a:pPr algn="ctr"/>
            <a:r>
              <a:rPr lang="fr-FR"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Éthique</a:t>
            </a:r>
            <a:endParaRPr lang="fr-FR"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293553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7214"/>
            <a:ext cx="9144000" cy="4401205"/>
          </a:xfrm>
          <a:prstGeom prst="rect">
            <a:avLst/>
          </a:prstGeom>
        </p:spPr>
        <p:txBody>
          <a:bodyPr wrap="square">
            <a:spAutoFit/>
          </a:bodyPr>
          <a:lstStyle/>
          <a:p>
            <a:r>
              <a:rPr lang="fr-CA" sz="2800" dirty="0" smtClean="0">
                <a:solidFill>
                  <a:srgbClr val="00B050"/>
                </a:solidFill>
                <a:latin typeface="Arial Unicode MS" pitchFamily="34" charset="-128"/>
                <a:ea typeface="Arial Unicode MS" pitchFamily="34" charset="-128"/>
                <a:cs typeface="Arial Unicode MS" pitchFamily="34" charset="-128"/>
              </a:rPr>
              <a:t>‘’Je </a:t>
            </a:r>
            <a:r>
              <a:rPr lang="fr-CA" sz="2800" dirty="0">
                <a:solidFill>
                  <a:srgbClr val="00B050"/>
                </a:solidFill>
                <a:latin typeface="Arial Unicode MS" pitchFamily="34" charset="-128"/>
                <a:ea typeface="Arial Unicode MS" pitchFamily="34" charset="-128"/>
                <a:cs typeface="Arial Unicode MS" pitchFamily="34" charset="-128"/>
              </a:rPr>
              <a:t>crois que j’aurais de la difficulté à vivre au quotidien avec quelqu’un qui ne partage pas les mêmes valeurs et, à peu de choses près, les mêmes croyances que les miennes.</a:t>
            </a:r>
          </a:p>
          <a:p>
            <a:endParaRPr lang="fr-CA" sz="2800" dirty="0" smtClean="0">
              <a:solidFill>
                <a:srgbClr val="00B050"/>
              </a:solidFill>
              <a:latin typeface="Arial Unicode MS" pitchFamily="34" charset="-128"/>
              <a:ea typeface="Arial Unicode MS" pitchFamily="34" charset="-128"/>
              <a:cs typeface="Arial Unicode MS" pitchFamily="34" charset="-128"/>
            </a:endParaRPr>
          </a:p>
          <a:p>
            <a:r>
              <a:rPr lang="fr-CA" sz="2800" dirty="0" smtClean="0">
                <a:solidFill>
                  <a:srgbClr val="00B050"/>
                </a:solidFill>
                <a:latin typeface="Arial Unicode MS" pitchFamily="34" charset="-128"/>
                <a:ea typeface="Arial Unicode MS" pitchFamily="34" charset="-128"/>
                <a:cs typeface="Arial Unicode MS" pitchFamily="34" charset="-128"/>
              </a:rPr>
              <a:t>… </a:t>
            </a:r>
            <a:r>
              <a:rPr lang="fr-CA" sz="2800" dirty="0">
                <a:solidFill>
                  <a:srgbClr val="00B050"/>
                </a:solidFill>
                <a:latin typeface="Arial Unicode MS" pitchFamily="34" charset="-128"/>
                <a:ea typeface="Arial Unicode MS" pitchFamily="34" charset="-128"/>
                <a:cs typeface="Arial Unicode MS" pitchFamily="34" charset="-128"/>
              </a:rPr>
              <a:t>je lui raconte ce que je connais de la vie du Christ en soulignant les valeurs de son enseignement.  Je lui explique aussi qu’il existe d’autres religions, d’autres dieux, et j’essaie de lui donner le plus d’outils possible pour qu’il puisse faire ses choix un jour</a:t>
            </a:r>
            <a:r>
              <a:rPr lang="fr-CA" sz="2800" dirty="0" smtClean="0">
                <a:solidFill>
                  <a:srgbClr val="00B050"/>
                </a:solidFill>
                <a:latin typeface="Arial Unicode MS" pitchFamily="34" charset="-128"/>
                <a:ea typeface="Arial Unicode MS" pitchFamily="34" charset="-128"/>
                <a:cs typeface="Arial Unicode MS" pitchFamily="34" charset="-128"/>
              </a:rPr>
              <a:t>.’’</a:t>
            </a:r>
            <a:endParaRPr lang="fr-CA" sz="2800" dirty="0">
              <a:solidFill>
                <a:srgbClr val="00B050"/>
              </a:solidFill>
              <a:latin typeface="Arial Unicode MS" pitchFamily="34" charset="-128"/>
              <a:ea typeface="Arial Unicode MS" pitchFamily="34" charset="-128"/>
              <a:cs typeface="Arial Unicode MS" pitchFamily="34" charset="-128"/>
            </a:endParaRPr>
          </a:p>
        </p:txBody>
      </p:sp>
      <p:sp>
        <p:nvSpPr>
          <p:cNvPr id="3" name="Rectangle 2"/>
          <p:cNvSpPr/>
          <p:nvPr/>
        </p:nvSpPr>
        <p:spPr>
          <a:xfrm>
            <a:off x="332237" y="5000100"/>
            <a:ext cx="3105229" cy="461665"/>
          </a:xfrm>
          <a:prstGeom prst="rect">
            <a:avLst/>
          </a:prstGeom>
        </p:spPr>
        <p:txBody>
          <a:bodyPr wrap="square">
            <a:spAutoFit/>
          </a:bodyPr>
          <a:lstStyle/>
          <a:p>
            <a:pPr algn="ctr"/>
            <a:r>
              <a:rPr lang="fr-FR" sz="2400" b="1" u="sng" spc="150" dirty="0">
                <a:ln w="11430"/>
                <a:solidFill>
                  <a:srgbClr val="F8F8F8"/>
                </a:solidFill>
                <a:effectLst>
                  <a:outerShdw blurRad="25400" algn="tl" rotWithShape="0">
                    <a:srgbClr val="000000">
                      <a:alpha val="43000"/>
                    </a:srgbClr>
                  </a:outerShdw>
                </a:effectLst>
                <a:latin typeface="Arial Unicode MS" pitchFamily="34" charset="-128"/>
                <a:ea typeface="Arial Unicode MS" pitchFamily="34" charset="-128"/>
                <a:cs typeface="Arial Unicode MS" pitchFamily="34" charset="-128"/>
              </a:rPr>
              <a:t>Pierre Verville</a:t>
            </a:r>
          </a:p>
        </p:txBody>
      </p:sp>
      <p:sp>
        <p:nvSpPr>
          <p:cNvPr id="4" name="Rectangle 3"/>
          <p:cNvSpPr/>
          <p:nvPr/>
        </p:nvSpPr>
        <p:spPr>
          <a:xfrm>
            <a:off x="2843808" y="4358960"/>
            <a:ext cx="6300192" cy="1323439"/>
          </a:xfrm>
          <a:prstGeom prst="rect">
            <a:avLst/>
          </a:prstGeom>
        </p:spPr>
        <p:txBody>
          <a:bodyPr wrap="square">
            <a:spAutoFit/>
          </a:bodyPr>
          <a:lstStyle/>
          <a:p>
            <a:pPr algn="ctr"/>
            <a:r>
              <a:rPr lang="fr-CA" sz="2400" dirty="0" smtClean="0">
                <a:solidFill>
                  <a:schemeClr val="bg1"/>
                </a:solidFill>
                <a:latin typeface="Arial Unicode MS" pitchFamily="34" charset="-128"/>
                <a:ea typeface="Arial Unicode MS" pitchFamily="34" charset="-128"/>
                <a:cs typeface="Arial Unicode MS" pitchFamily="34" charset="-128"/>
              </a:rPr>
              <a:t>… cités dans :</a:t>
            </a:r>
          </a:p>
          <a:p>
            <a:pPr algn="just"/>
            <a:endParaRPr lang="fr-CA" sz="800" dirty="0">
              <a:solidFill>
                <a:schemeClr val="bg1"/>
              </a:solidFill>
              <a:latin typeface="Arial Unicode MS" pitchFamily="34" charset="-128"/>
              <a:ea typeface="Arial Unicode MS" pitchFamily="34" charset="-128"/>
              <a:cs typeface="Arial Unicode MS" pitchFamily="34" charset="-128"/>
            </a:endParaRPr>
          </a:p>
          <a:p>
            <a:pPr algn="just"/>
            <a:r>
              <a:rPr lang="fr-CA" sz="2400" dirty="0" smtClean="0">
                <a:solidFill>
                  <a:schemeClr val="bg1"/>
                </a:solidFill>
                <a:latin typeface="Arial Unicode MS" pitchFamily="34" charset="-128"/>
                <a:ea typeface="Arial Unicode MS" pitchFamily="34" charset="-128"/>
                <a:cs typeface="Arial Unicode MS" pitchFamily="34" charset="-128"/>
              </a:rPr>
              <a:t>	</a:t>
            </a:r>
            <a:r>
              <a:rPr lang="fr-CA" sz="2400" dirty="0" smtClean="0">
                <a:solidFill>
                  <a:srgbClr val="FFFF00"/>
                </a:solidFill>
                <a:latin typeface="Arial Unicode MS" pitchFamily="34" charset="-128"/>
                <a:ea typeface="Arial Unicode MS" pitchFamily="34" charset="-128"/>
                <a:cs typeface="Arial Unicode MS" pitchFamily="34" charset="-128"/>
              </a:rPr>
              <a:t>Lapointe</a:t>
            </a:r>
            <a:r>
              <a:rPr lang="fr-CA" sz="2400" dirty="0">
                <a:solidFill>
                  <a:srgbClr val="FFFF00"/>
                </a:solidFill>
                <a:latin typeface="Arial Unicode MS" pitchFamily="34" charset="-128"/>
                <a:ea typeface="Arial Unicode MS" pitchFamily="34" charset="-128"/>
                <a:cs typeface="Arial Unicode MS" pitchFamily="34" charset="-128"/>
              </a:rPr>
              <a:t>, Marylise (1999); </a:t>
            </a:r>
            <a:r>
              <a:rPr lang="fr-CA" sz="2400" i="1" dirty="0">
                <a:solidFill>
                  <a:srgbClr val="FFFF00"/>
                </a:solidFill>
                <a:latin typeface="Arial Unicode MS" pitchFamily="34" charset="-128"/>
                <a:ea typeface="Arial Unicode MS" pitchFamily="34" charset="-128"/>
                <a:cs typeface="Arial Unicode MS" pitchFamily="34" charset="-128"/>
              </a:rPr>
              <a:t>Dieu dans </a:t>
            </a:r>
            <a:r>
              <a:rPr lang="fr-CA" sz="2400" i="1" dirty="0" smtClean="0">
                <a:solidFill>
                  <a:srgbClr val="FFFF00"/>
                </a:solidFill>
                <a:latin typeface="Arial Unicode MS" pitchFamily="34" charset="-128"/>
                <a:ea typeface="Arial Unicode MS" pitchFamily="34" charset="-128"/>
                <a:cs typeface="Arial Unicode MS" pitchFamily="34" charset="-128"/>
              </a:rPr>
              <a:t>	tous </a:t>
            </a:r>
            <a:r>
              <a:rPr lang="fr-CA" sz="2400" i="1" dirty="0">
                <a:solidFill>
                  <a:srgbClr val="FFFF00"/>
                </a:solidFill>
                <a:latin typeface="Arial Unicode MS" pitchFamily="34" charset="-128"/>
                <a:ea typeface="Arial Unicode MS" pitchFamily="34" charset="-128"/>
                <a:cs typeface="Arial Unicode MS" pitchFamily="34" charset="-128"/>
              </a:rPr>
              <a:t>ses états</a:t>
            </a:r>
            <a:r>
              <a:rPr lang="fr-CA" sz="2400" dirty="0">
                <a:solidFill>
                  <a:srgbClr val="FFFF00"/>
                </a:solidFill>
                <a:latin typeface="Arial Unicode MS" pitchFamily="34" charset="-128"/>
                <a:ea typeface="Arial Unicode MS" pitchFamily="34" charset="-128"/>
                <a:cs typeface="Arial Unicode MS" pitchFamily="34" charset="-128"/>
              </a:rPr>
              <a:t>, p. </a:t>
            </a:r>
            <a:r>
              <a:rPr lang="fr-CA" sz="2400" dirty="0" smtClean="0">
                <a:solidFill>
                  <a:srgbClr val="FFFF00"/>
                </a:solidFill>
                <a:latin typeface="Arial Unicode MS" pitchFamily="34" charset="-128"/>
                <a:ea typeface="Arial Unicode MS" pitchFamily="34" charset="-128"/>
                <a:cs typeface="Arial Unicode MS" pitchFamily="34" charset="-128"/>
              </a:rPr>
              <a:t>161…</a:t>
            </a:r>
            <a:endParaRPr lang="fr-CA" sz="2400" dirty="0">
              <a:solidFill>
                <a:srgbClr val="FFFF00"/>
              </a:solidFill>
              <a:latin typeface="Arial Unicode MS" pitchFamily="34" charset="-128"/>
              <a:ea typeface="Arial Unicode MS" pitchFamily="34" charset="-128"/>
              <a:cs typeface="Arial Unicode MS" pitchFamily="34" charset="-128"/>
            </a:endParaRPr>
          </a:p>
        </p:txBody>
      </p:sp>
      <p:sp>
        <p:nvSpPr>
          <p:cNvPr id="5" name="Rectangle 4"/>
          <p:cNvSpPr/>
          <p:nvPr/>
        </p:nvSpPr>
        <p:spPr>
          <a:xfrm>
            <a:off x="684918" y="4266254"/>
            <a:ext cx="1119216" cy="338554"/>
          </a:xfrm>
          <a:prstGeom prst="rect">
            <a:avLst/>
          </a:prstGeom>
          <a:noFill/>
        </p:spPr>
        <p:txBody>
          <a:bodyPr wrap="none" lIns="91440" tIns="45720" rIns="91440" bIns="45720">
            <a:spAutoFit/>
          </a:bodyPr>
          <a:lstStyle/>
          <a:p>
            <a:pPr algn="ctr"/>
            <a:r>
              <a:rPr lang="fr-F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Propos de</a:t>
            </a:r>
            <a:endParaRPr lang="fr-F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
        <p:nvSpPr>
          <p:cNvPr id="20" name="Virage 19"/>
          <p:cNvSpPr/>
          <p:nvPr/>
        </p:nvSpPr>
        <p:spPr>
          <a:xfrm>
            <a:off x="2613242" y="4276200"/>
            <a:ext cx="813816" cy="7239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bg1"/>
              </a:solidFill>
            </a:endParaRPr>
          </a:p>
        </p:txBody>
      </p:sp>
      <p:sp>
        <p:nvSpPr>
          <p:cNvPr id="21" name="Flèche courbée vers la droite 20"/>
          <p:cNvSpPr/>
          <p:nvPr/>
        </p:nvSpPr>
        <p:spPr>
          <a:xfrm>
            <a:off x="0" y="4407319"/>
            <a:ext cx="731520" cy="729979"/>
          </a:xfrm>
          <a:prstGeom prst="curvedRightArrow">
            <a:avLst>
              <a:gd name="adj1" fmla="val 25000"/>
              <a:gd name="adj2" fmla="val 50000"/>
              <a:gd name="adj3" fmla="val 287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2623887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3032" y="4537687"/>
            <a:ext cx="6019597" cy="830997"/>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r-FR" sz="4000" b="1" cap="none" spc="150" dirty="0" smtClean="0">
                <a:ln w="11430"/>
                <a:solidFill>
                  <a:srgbClr val="F8F8F8"/>
                </a:solidFill>
                <a:effectLst>
                  <a:outerShdw blurRad="25400" algn="tl" rotWithShape="0">
                    <a:srgbClr val="000000">
                      <a:alpha val="43000"/>
                    </a:srgbClr>
                  </a:outerShdw>
                </a:effectLst>
                <a:latin typeface="Arial Unicode MS" pitchFamily="34" charset="-128"/>
                <a:ea typeface="Arial Unicode MS" pitchFamily="34" charset="-128"/>
                <a:cs typeface="Arial Unicode MS" pitchFamily="34" charset="-128"/>
              </a:rPr>
              <a:t>DENISE BOMBARDIER</a:t>
            </a:r>
          </a:p>
          <a:p>
            <a:pPr algn="ctr"/>
            <a:r>
              <a:rPr lang="fr-CA" sz="800" dirty="0">
                <a:solidFill>
                  <a:srgbClr val="FFFF00"/>
                </a:solidFill>
                <a:hlinkClick r:id="rId2"/>
              </a:rPr>
              <a:t>https://upload.wikimedia.org/wikipedia/commons/9/97/Denise_Bombardier_2012-04-13.jpge</a:t>
            </a:r>
            <a:endParaRPr lang="fr-FR" sz="800" b="1" cap="none" spc="150" dirty="0">
              <a:ln w="11430"/>
              <a:solidFill>
                <a:srgbClr val="FFFF00"/>
              </a:solidFill>
              <a:effectLst>
                <a:outerShdw blurRad="25400" algn="tl" rotWithShape="0">
                  <a:srgbClr val="000000">
                    <a:alpha val="43000"/>
                  </a:srgbClr>
                </a:outerShdw>
              </a:effectLst>
              <a:latin typeface="Arial Unicode MS" pitchFamily="34" charset="-128"/>
              <a:ea typeface="Arial Unicode MS" pitchFamily="34" charset="-128"/>
              <a:cs typeface="Arial Unicode MS" pitchFamily="34" charset="-128"/>
            </a:endParaRPr>
          </a:p>
        </p:txBody>
      </p:sp>
      <p:sp>
        <p:nvSpPr>
          <p:cNvPr id="6" name="Rectangle 5"/>
          <p:cNvSpPr/>
          <p:nvPr/>
        </p:nvSpPr>
        <p:spPr>
          <a:xfrm>
            <a:off x="740146" y="4947610"/>
            <a:ext cx="2380780" cy="553998"/>
          </a:xfrm>
          <a:prstGeom prst="rect">
            <a:avLst/>
          </a:prstGeom>
          <a:noFill/>
        </p:spPr>
        <p:txBody>
          <a:bodyPr wrap="none" lIns="91440" tIns="45720" rIns="91440" bIns="45720">
            <a:spAutoFit/>
          </a:bodyPr>
          <a:lstStyle/>
          <a:p>
            <a:pPr algn="ctr"/>
            <a:r>
              <a:rPr lang="fr-FR"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Sociolog</a:t>
            </a:r>
            <a:r>
              <a:rPr lang="fr-FR"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ique</a:t>
            </a:r>
            <a:endParaRPr lang="fr-FR"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4297660"/>
          </a:xfrm>
          <a:prstGeom prst="rect">
            <a:avLst/>
          </a:prstGeom>
        </p:spPr>
      </p:pic>
    </p:spTree>
    <p:extLst>
      <p:ext uri="{BB962C8B-B14F-4D97-AF65-F5344CB8AC3E}">
        <p14:creationId xmlns:p14="http://schemas.microsoft.com/office/powerpoint/2010/main" val="3610763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7247"/>
            <a:ext cx="9144000" cy="3693319"/>
          </a:xfrm>
          <a:prstGeom prst="rect">
            <a:avLst/>
          </a:prstGeom>
        </p:spPr>
        <p:txBody>
          <a:bodyPr wrap="square">
            <a:spAutoFit/>
          </a:bodyPr>
          <a:lstStyle/>
          <a:p>
            <a:pPr algn="ctr"/>
            <a:r>
              <a:rPr lang="fr-CA" sz="3900" b="1" dirty="0"/>
              <a:t>«Noël est un archaïsme pour ceux qui croient que l’homme est son propre dieu. La spiritualité avec ou sans Dieu est une dimension essentielle qui distingue l’homme de l’animal. En ce sens, l’histoire de Noël donne un sens à notre vie.»</a:t>
            </a:r>
            <a:endParaRPr lang="fr-CA" sz="3900" b="1" dirty="0">
              <a:solidFill>
                <a:srgbClr val="00B050"/>
              </a:solidFill>
              <a:ea typeface="Arial Unicode MS" pitchFamily="34" charset="-128"/>
              <a:cs typeface="Arial Unicode MS" pitchFamily="34" charset="-128"/>
            </a:endParaRPr>
          </a:p>
        </p:txBody>
      </p:sp>
      <p:sp>
        <p:nvSpPr>
          <p:cNvPr id="3" name="Rectangle 2"/>
          <p:cNvSpPr/>
          <p:nvPr/>
        </p:nvSpPr>
        <p:spPr>
          <a:xfrm>
            <a:off x="332237" y="5000100"/>
            <a:ext cx="3105229" cy="830997"/>
          </a:xfrm>
          <a:prstGeom prst="rect">
            <a:avLst/>
          </a:prstGeom>
        </p:spPr>
        <p:txBody>
          <a:bodyPr wrap="square">
            <a:spAutoFit/>
          </a:bodyPr>
          <a:lstStyle/>
          <a:p>
            <a:pPr algn="ctr"/>
            <a:r>
              <a:rPr lang="fr-FR" sz="2400" b="1" u="sng" spc="150" dirty="0" smtClean="0">
                <a:ln w="11430"/>
                <a:solidFill>
                  <a:srgbClr val="F8F8F8"/>
                </a:solidFill>
                <a:effectLst>
                  <a:outerShdw blurRad="25400" algn="tl" rotWithShape="0">
                    <a:srgbClr val="000000">
                      <a:alpha val="43000"/>
                    </a:srgbClr>
                  </a:outerShdw>
                </a:effectLst>
                <a:latin typeface="Arial Unicode MS" pitchFamily="34" charset="-128"/>
                <a:ea typeface="Arial Unicode MS" pitchFamily="34" charset="-128"/>
                <a:cs typeface="Arial Unicode MS" pitchFamily="34" charset="-128"/>
              </a:rPr>
              <a:t>Denise Bombardier</a:t>
            </a:r>
            <a:endParaRPr lang="fr-FR" sz="2400" b="1" u="sng" spc="150" dirty="0">
              <a:ln w="11430"/>
              <a:solidFill>
                <a:srgbClr val="F8F8F8"/>
              </a:solidFill>
              <a:effectLst>
                <a:outerShdw blurRad="25400" algn="tl" rotWithShape="0">
                  <a:srgbClr val="000000">
                    <a:alpha val="43000"/>
                  </a:srgbClr>
                </a:outerShdw>
              </a:effectLst>
              <a:latin typeface="Arial Unicode MS" pitchFamily="34" charset="-128"/>
              <a:ea typeface="Arial Unicode MS" pitchFamily="34" charset="-128"/>
              <a:cs typeface="Arial Unicode MS" pitchFamily="34" charset="-128"/>
            </a:endParaRPr>
          </a:p>
        </p:txBody>
      </p:sp>
      <p:sp>
        <p:nvSpPr>
          <p:cNvPr id="4" name="Rectangle 3"/>
          <p:cNvSpPr/>
          <p:nvPr/>
        </p:nvSpPr>
        <p:spPr>
          <a:xfrm>
            <a:off x="2843808" y="4358960"/>
            <a:ext cx="6300192" cy="2062103"/>
          </a:xfrm>
          <a:prstGeom prst="rect">
            <a:avLst/>
          </a:prstGeom>
        </p:spPr>
        <p:txBody>
          <a:bodyPr wrap="square">
            <a:spAutoFit/>
          </a:bodyPr>
          <a:lstStyle/>
          <a:p>
            <a:pPr algn="ctr"/>
            <a:r>
              <a:rPr lang="fr-CA" sz="2400" dirty="0" smtClean="0">
                <a:solidFill>
                  <a:schemeClr val="bg1"/>
                </a:solidFill>
                <a:latin typeface="Arial Unicode MS" pitchFamily="34" charset="-128"/>
                <a:ea typeface="Arial Unicode MS" pitchFamily="34" charset="-128"/>
                <a:cs typeface="Arial Unicode MS" pitchFamily="34" charset="-128"/>
              </a:rPr>
              <a:t>… cités dans : </a:t>
            </a:r>
          </a:p>
          <a:p>
            <a:pPr algn="ctr"/>
            <a:r>
              <a:rPr lang="fr-CA" sz="2400" dirty="0" smtClean="0">
                <a:solidFill>
                  <a:srgbClr val="FFFF00"/>
                </a:solidFill>
                <a:latin typeface="Arial Unicode MS" pitchFamily="34" charset="-128"/>
                <a:ea typeface="Arial Unicode MS" pitchFamily="34" charset="-128"/>
                <a:cs typeface="Arial Unicode MS" pitchFamily="34" charset="-128"/>
              </a:rPr>
              <a:t>Le Journal de Montréal</a:t>
            </a:r>
            <a:r>
              <a:rPr lang="fr-CA" sz="2400" dirty="0" smtClean="0">
                <a:solidFill>
                  <a:schemeClr val="bg1"/>
                </a:solidFill>
                <a:latin typeface="Arial Unicode MS" pitchFamily="34" charset="-128"/>
                <a:ea typeface="Arial Unicode MS" pitchFamily="34" charset="-128"/>
                <a:cs typeface="Arial Unicode MS" pitchFamily="34" charset="-128"/>
              </a:rPr>
              <a:t> </a:t>
            </a:r>
          </a:p>
          <a:p>
            <a:pPr algn="ctr"/>
            <a:r>
              <a:rPr lang="fr-CA" sz="2400" dirty="0" smtClean="0"/>
              <a:t>Noël</a:t>
            </a:r>
            <a:r>
              <a:rPr lang="fr-CA" sz="2400" dirty="0"/>
              <a:t>: une vieille histoire»</a:t>
            </a:r>
          </a:p>
          <a:p>
            <a:pPr algn="ctr"/>
            <a:r>
              <a:rPr lang="fr-CA" sz="800" dirty="0">
                <a:solidFill>
                  <a:srgbClr val="00B0F0"/>
                </a:solidFill>
                <a:hlinkClick r:id="rId2"/>
              </a:rPr>
              <a:t>http://</a:t>
            </a:r>
            <a:r>
              <a:rPr lang="fr-CA" sz="800" dirty="0" smtClean="0">
                <a:solidFill>
                  <a:srgbClr val="00B0F0"/>
                </a:solidFill>
                <a:hlinkClick r:id="rId2"/>
              </a:rPr>
              <a:t>www.journaldemontreal.com/2016/12/23/noel-une-vieille-histoire</a:t>
            </a:r>
            <a:endParaRPr lang="fr-CA" sz="800" dirty="0" smtClean="0">
              <a:solidFill>
                <a:srgbClr val="00B0F0"/>
              </a:solidFill>
            </a:endParaRPr>
          </a:p>
          <a:p>
            <a:endParaRPr lang="fr-CA" sz="2400" dirty="0"/>
          </a:p>
          <a:p>
            <a:pPr algn="just"/>
            <a:endParaRPr lang="fr-CA" sz="2400" dirty="0">
              <a:solidFill>
                <a:srgbClr val="FFFF00"/>
              </a:solidFill>
              <a:latin typeface="Arial Unicode MS" pitchFamily="34" charset="-128"/>
              <a:ea typeface="Arial Unicode MS" pitchFamily="34" charset="-128"/>
              <a:cs typeface="Arial Unicode MS" pitchFamily="34" charset="-128"/>
            </a:endParaRPr>
          </a:p>
        </p:txBody>
      </p:sp>
      <p:sp>
        <p:nvSpPr>
          <p:cNvPr id="5" name="Rectangle 4"/>
          <p:cNvSpPr/>
          <p:nvPr/>
        </p:nvSpPr>
        <p:spPr>
          <a:xfrm>
            <a:off x="684918" y="4266254"/>
            <a:ext cx="1119216" cy="338554"/>
          </a:xfrm>
          <a:prstGeom prst="rect">
            <a:avLst/>
          </a:prstGeom>
          <a:noFill/>
        </p:spPr>
        <p:txBody>
          <a:bodyPr wrap="none" lIns="91440" tIns="45720" rIns="91440" bIns="45720">
            <a:spAutoFit/>
          </a:bodyPr>
          <a:lstStyle/>
          <a:p>
            <a:pPr algn="ctr"/>
            <a:r>
              <a:rPr lang="fr-F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Propos de</a:t>
            </a:r>
            <a:endParaRPr lang="fr-F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
        <p:nvSpPr>
          <p:cNvPr id="20" name="Virage 19"/>
          <p:cNvSpPr/>
          <p:nvPr/>
        </p:nvSpPr>
        <p:spPr>
          <a:xfrm>
            <a:off x="2613242" y="4276200"/>
            <a:ext cx="813816" cy="7239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bg1"/>
              </a:solidFill>
            </a:endParaRPr>
          </a:p>
        </p:txBody>
      </p:sp>
      <p:sp>
        <p:nvSpPr>
          <p:cNvPr id="21" name="Flèche courbée vers la droite 20"/>
          <p:cNvSpPr/>
          <p:nvPr/>
        </p:nvSpPr>
        <p:spPr>
          <a:xfrm>
            <a:off x="0" y="4407319"/>
            <a:ext cx="731520" cy="729979"/>
          </a:xfrm>
          <a:prstGeom prst="curvedRightArrow">
            <a:avLst>
              <a:gd name="adj1" fmla="val 25000"/>
              <a:gd name="adj2" fmla="val 50000"/>
              <a:gd name="adj3" fmla="val 287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1238681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texte 2"/>
          <p:cNvSpPr>
            <a:spLocks noGrp="1"/>
          </p:cNvSpPr>
          <p:nvPr>
            <p:ph type="body" idx="1"/>
          </p:nvPr>
        </p:nvSpPr>
        <p:spPr>
          <a:xfrm rot="19140000">
            <a:off x="1073185" y="2083281"/>
            <a:ext cx="6510528" cy="274320"/>
          </a:xfrm>
        </p:spPr>
        <p:txBody>
          <a:bodyPr>
            <a:normAutofit fontScale="92500" lnSpcReduction="10000"/>
          </a:bodyPr>
          <a:lstStyle/>
          <a:p>
            <a:endParaRPr lang="fr-CA" dirty="0"/>
          </a:p>
        </p:txBody>
      </p:sp>
      <p:sp>
        <p:nvSpPr>
          <p:cNvPr id="4" name="Rectangle 3"/>
          <p:cNvSpPr/>
          <p:nvPr/>
        </p:nvSpPr>
        <p:spPr>
          <a:xfrm rot="3076153">
            <a:off x="-66436" y="3993152"/>
            <a:ext cx="1514731" cy="461665"/>
          </a:xfrm>
          <a:prstGeom prst="rect">
            <a:avLst/>
          </a:prstGeom>
        </p:spPr>
        <p:txBody>
          <a:bodyPr wrap="square">
            <a:spAutoFit/>
          </a:bodyPr>
          <a:lstStyle/>
          <a:p>
            <a:r>
              <a:rPr lang="fr-CA" sz="800" dirty="0">
                <a:solidFill>
                  <a:schemeClr val="bg1"/>
                </a:solidFill>
                <a:latin typeface="Arial Unicode MS" pitchFamily="34" charset="-128"/>
                <a:ea typeface="Arial Unicode MS" pitchFamily="34" charset="-128"/>
                <a:cs typeface="Arial Unicode MS" pitchFamily="34" charset="-128"/>
                <a:hlinkClick r:id="rId2"/>
              </a:rPr>
              <a:t>http://www.closerdaybyday.info/2009/07/history-2-kings-1-5/</a:t>
            </a:r>
            <a:endParaRPr lang="fr-CA" sz="800" dirty="0">
              <a:solidFill>
                <a:schemeClr val="bg1"/>
              </a:solidFill>
              <a:latin typeface="Arial Unicode MS" pitchFamily="34" charset="-128"/>
              <a:ea typeface="Arial Unicode MS" pitchFamily="34" charset="-128"/>
              <a:cs typeface="Arial Unicode MS" pitchFamily="34" charset="-128"/>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115659">
            <a:off x="2745219" y="1052396"/>
            <a:ext cx="9332250" cy="5247079"/>
          </a:xfrm>
          <a:prstGeom prst="rect">
            <a:avLst/>
          </a:prstGeom>
        </p:spPr>
      </p:pic>
      <p:sp>
        <p:nvSpPr>
          <p:cNvPr id="6" name="Rectangle 5"/>
          <p:cNvSpPr/>
          <p:nvPr/>
        </p:nvSpPr>
        <p:spPr>
          <a:xfrm rot="2964652">
            <a:off x="333520" y="3781565"/>
            <a:ext cx="1535598" cy="461665"/>
          </a:xfrm>
          <a:prstGeom prst="rect">
            <a:avLst/>
          </a:prstGeom>
        </p:spPr>
        <p:txBody>
          <a:bodyPr wrap="square">
            <a:spAutoFit/>
          </a:bodyPr>
          <a:lstStyle/>
          <a:p>
            <a:r>
              <a:rPr lang="fr-CA" sz="800" dirty="0">
                <a:latin typeface="Arial Unicode MS" pitchFamily="34" charset="-128"/>
                <a:ea typeface="Arial Unicode MS" pitchFamily="34" charset="-128"/>
                <a:cs typeface="Arial Unicode MS" pitchFamily="34" charset="-128"/>
                <a:hlinkClick r:id="rId4"/>
              </a:rPr>
              <a:t>http://www.rethinkingyouthministry.com/2010_12_01_archive.html</a:t>
            </a:r>
            <a:endParaRPr lang="fr-CA" sz="800" dirty="0">
              <a:latin typeface="Arial Unicode MS" pitchFamily="34" charset="-128"/>
              <a:ea typeface="Arial Unicode MS" pitchFamily="34" charset="-128"/>
              <a:cs typeface="Arial Unicode MS" pitchFamily="34" charset="-128"/>
            </a:endParaRP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170624">
            <a:off x="-889530" y="-1884463"/>
            <a:ext cx="8944221" cy="4292595"/>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3989" y="834859"/>
            <a:ext cx="1684774" cy="1342936"/>
          </a:xfrm>
          <a:prstGeom prst="rect">
            <a:avLst/>
          </a:prstGeom>
        </p:spPr>
      </p:pic>
      <p:sp>
        <p:nvSpPr>
          <p:cNvPr id="9" name="Rectangle 8"/>
          <p:cNvSpPr/>
          <p:nvPr/>
        </p:nvSpPr>
        <p:spPr>
          <a:xfrm>
            <a:off x="53372" y="5137753"/>
            <a:ext cx="5670376" cy="215444"/>
          </a:xfrm>
          <a:prstGeom prst="rect">
            <a:avLst/>
          </a:prstGeom>
        </p:spPr>
        <p:txBody>
          <a:bodyPr wrap="square">
            <a:spAutoFit/>
          </a:bodyPr>
          <a:lstStyle/>
          <a:p>
            <a:r>
              <a:rPr lang="fr-CA" sz="800" dirty="0">
                <a:solidFill>
                  <a:srgbClr val="FFFF00"/>
                </a:solidFill>
                <a:latin typeface="Arial Unicode MS" pitchFamily="34" charset="-128"/>
                <a:ea typeface="Arial Unicode MS" pitchFamily="34" charset="-128"/>
                <a:cs typeface="Arial Unicode MS" pitchFamily="34" charset="-128"/>
                <a:hlinkClick r:id="rId7"/>
              </a:rPr>
              <a:t>http://www.lfsl.net/sousmenus/espacecollegeFR.html</a:t>
            </a:r>
            <a:endParaRPr lang="fr-CA" sz="800" dirty="0">
              <a:solidFill>
                <a:srgbClr val="FFFF00"/>
              </a:solidFill>
              <a:latin typeface="Arial Unicode MS" pitchFamily="34" charset="-128"/>
              <a:ea typeface="Arial Unicode MS" pitchFamily="34" charset="-128"/>
              <a:cs typeface="Arial Unicode MS" pitchFamily="34" charset="-128"/>
            </a:endParaRPr>
          </a:p>
        </p:txBody>
      </p:sp>
      <p:sp>
        <p:nvSpPr>
          <p:cNvPr id="10" name="Rectangle 9"/>
          <p:cNvSpPr/>
          <p:nvPr/>
        </p:nvSpPr>
        <p:spPr>
          <a:xfrm>
            <a:off x="53372" y="5348776"/>
            <a:ext cx="4572000" cy="215444"/>
          </a:xfrm>
          <a:prstGeom prst="rect">
            <a:avLst/>
          </a:prstGeom>
        </p:spPr>
        <p:txBody>
          <a:bodyPr>
            <a:spAutoFit/>
          </a:bodyPr>
          <a:lstStyle/>
          <a:p>
            <a:r>
              <a:rPr lang="fr-CA" sz="800" dirty="0">
                <a:latin typeface="Arial Unicode MS" pitchFamily="34" charset="-128"/>
                <a:ea typeface="Arial Unicode MS" pitchFamily="34" charset="-128"/>
                <a:cs typeface="Arial Unicode MS" pitchFamily="34" charset="-128"/>
                <a:hlinkClick r:id="rId8"/>
              </a:rPr>
              <a:t>http://www.republiquelibre.org/cousture/DRAPO.HTM</a:t>
            </a:r>
            <a:endParaRPr lang="fr-CA" sz="800" dirty="0">
              <a:latin typeface="Arial Unicode MS" pitchFamily="34" charset="-128"/>
              <a:ea typeface="Arial Unicode MS" pitchFamily="34" charset="-128"/>
              <a:cs typeface="Arial Unicode MS" pitchFamily="34" charset="-128"/>
            </a:endParaRPr>
          </a:p>
        </p:txBody>
      </p:sp>
      <p:pic>
        <p:nvPicPr>
          <p:cNvPr id="12" name="Imag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04029" y="1151122"/>
            <a:ext cx="765592" cy="710407"/>
          </a:xfrm>
          <a:prstGeom prst="rect">
            <a:avLst/>
          </a:prstGeom>
        </p:spPr>
      </p:pic>
    </p:spTree>
    <p:extLst>
      <p:ext uri="{BB962C8B-B14F-4D97-AF65-F5344CB8AC3E}">
        <p14:creationId xmlns:p14="http://schemas.microsoft.com/office/powerpoint/2010/main" val="2403243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 y="-202840"/>
            <a:ext cx="9144000" cy="3908762"/>
          </a:xfrm>
          <a:prstGeom prst="rect">
            <a:avLst/>
          </a:prstGeom>
        </p:spPr>
        <p:txBody>
          <a:bodyPr wrap="square">
            <a:spAutoFit/>
          </a:bodyPr>
          <a:lstStyle/>
          <a:p>
            <a:pPr lvl="4"/>
            <a:endParaRPr lang="fr-CA" sz="3200" dirty="0" smtClean="0">
              <a:latin typeface="Arial Unicode MS" pitchFamily="34" charset="-128"/>
              <a:ea typeface="Arial Unicode MS" pitchFamily="34" charset="-128"/>
              <a:cs typeface="Arial Unicode MS" pitchFamily="34" charset="-128"/>
            </a:endParaRPr>
          </a:p>
          <a:p>
            <a:pPr marL="2286000" lvl="4" indent="-457200">
              <a:buFontTx/>
              <a:buChar char="-"/>
            </a:pPr>
            <a:r>
              <a:rPr lang="fr-CA" sz="2400" dirty="0">
                <a:latin typeface="Arial Unicode MS" pitchFamily="34" charset="-128"/>
                <a:ea typeface="Arial Unicode MS" pitchFamily="34" charset="-128"/>
                <a:cs typeface="Arial Unicode MS" pitchFamily="34" charset="-128"/>
              </a:rPr>
              <a:t>é</a:t>
            </a:r>
            <a:r>
              <a:rPr lang="fr-CA" sz="2400" dirty="0" smtClean="0">
                <a:latin typeface="Arial Unicode MS" pitchFamily="34" charset="-128"/>
                <a:ea typeface="Arial Unicode MS" pitchFamily="34" charset="-128"/>
                <a:cs typeface="Arial Unicode MS" pitchFamily="34" charset="-128"/>
              </a:rPr>
              <a:t>tait </a:t>
            </a:r>
            <a:r>
              <a:rPr lang="fr-CA" sz="2400" dirty="0">
                <a:latin typeface="Arial Unicode MS" pitchFamily="34" charset="-128"/>
                <a:ea typeface="Arial Unicode MS" pitchFamily="34" charset="-128"/>
                <a:cs typeface="Arial Unicode MS" pitchFamily="34" charset="-128"/>
              </a:rPr>
              <a:t>fatigué du voyage (Jean 4 :</a:t>
            </a:r>
            <a:r>
              <a:rPr lang="fr-CA" sz="2400" dirty="0" smtClean="0">
                <a:latin typeface="Arial Unicode MS" pitchFamily="34" charset="-128"/>
                <a:ea typeface="Arial Unicode MS" pitchFamily="34" charset="-128"/>
                <a:cs typeface="Arial Unicode MS" pitchFamily="34" charset="-128"/>
              </a:rPr>
              <a:t>6)</a:t>
            </a:r>
          </a:p>
          <a:p>
            <a:pPr marL="2286000" lvl="4" indent="-457200">
              <a:buFontTx/>
              <a:buChar char="-"/>
            </a:pPr>
            <a:endParaRPr lang="fr-CA" sz="2400" dirty="0">
              <a:latin typeface="Arial Unicode MS" pitchFamily="34" charset="-128"/>
              <a:ea typeface="Arial Unicode MS" pitchFamily="34" charset="-128"/>
              <a:cs typeface="Arial Unicode MS" pitchFamily="34" charset="-128"/>
            </a:endParaRPr>
          </a:p>
          <a:p>
            <a:pPr marL="2286000" lvl="4" indent="-457200">
              <a:buFontTx/>
              <a:buChar char="-"/>
            </a:pPr>
            <a:r>
              <a:rPr lang="fr-CA" sz="2400" dirty="0">
                <a:latin typeface="Arial Unicode MS" pitchFamily="34" charset="-128"/>
                <a:ea typeface="Arial Unicode MS" pitchFamily="34" charset="-128"/>
                <a:cs typeface="Arial Unicode MS" pitchFamily="34" charset="-128"/>
              </a:rPr>
              <a:t>e</a:t>
            </a:r>
            <a:r>
              <a:rPr lang="fr-CA" sz="2400" dirty="0" smtClean="0">
                <a:latin typeface="Arial Unicode MS" pitchFamily="34" charset="-128"/>
                <a:ea typeface="Arial Unicode MS" pitchFamily="34" charset="-128"/>
                <a:cs typeface="Arial Unicode MS" pitchFamily="34" charset="-128"/>
              </a:rPr>
              <a:t>ut </a:t>
            </a:r>
            <a:r>
              <a:rPr lang="fr-CA" sz="2400" dirty="0">
                <a:latin typeface="Arial Unicode MS" pitchFamily="34" charset="-128"/>
                <a:ea typeface="Arial Unicode MS" pitchFamily="34" charset="-128"/>
                <a:cs typeface="Arial Unicode MS" pitchFamily="34" charset="-128"/>
              </a:rPr>
              <a:t>soif (Jean 4 :10</a:t>
            </a:r>
            <a:r>
              <a:rPr lang="fr-CA" sz="2400" dirty="0" smtClean="0">
                <a:latin typeface="Arial Unicode MS" pitchFamily="34" charset="-128"/>
                <a:ea typeface="Arial Unicode MS" pitchFamily="34" charset="-128"/>
                <a:cs typeface="Arial Unicode MS" pitchFamily="34" charset="-128"/>
              </a:rPr>
              <a:t>)</a:t>
            </a:r>
          </a:p>
          <a:p>
            <a:pPr lvl="4"/>
            <a:endParaRPr lang="fr-CA" sz="2400" dirty="0">
              <a:latin typeface="Arial Unicode MS" pitchFamily="34" charset="-128"/>
              <a:ea typeface="Arial Unicode MS" pitchFamily="34" charset="-128"/>
              <a:cs typeface="Arial Unicode MS" pitchFamily="34" charset="-128"/>
            </a:endParaRPr>
          </a:p>
          <a:p>
            <a:pPr marL="2286000" lvl="4" indent="-457200">
              <a:buFontTx/>
              <a:buChar char="-"/>
            </a:pPr>
            <a:r>
              <a:rPr lang="fr-CA" sz="2400" dirty="0">
                <a:latin typeface="Arial Unicode MS" pitchFamily="34" charset="-128"/>
                <a:ea typeface="Arial Unicode MS" pitchFamily="34" charset="-128"/>
                <a:cs typeface="Arial Unicode MS" pitchFamily="34" charset="-128"/>
              </a:rPr>
              <a:t>e</a:t>
            </a:r>
            <a:r>
              <a:rPr lang="fr-CA" sz="2400" dirty="0" smtClean="0">
                <a:latin typeface="Arial Unicode MS" pitchFamily="34" charset="-128"/>
                <a:ea typeface="Arial Unicode MS" pitchFamily="34" charset="-128"/>
                <a:cs typeface="Arial Unicode MS" pitchFamily="34" charset="-128"/>
              </a:rPr>
              <a:t>ut </a:t>
            </a:r>
            <a:r>
              <a:rPr lang="fr-CA" sz="2400" dirty="0">
                <a:latin typeface="Arial Unicode MS" pitchFamily="34" charset="-128"/>
                <a:ea typeface="Arial Unicode MS" pitchFamily="34" charset="-128"/>
                <a:cs typeface="Arial Unicode MS" pitchFamily="34" charset="-128"/>
              </a:rPr>
              <a:t>faim (Matthieu 4 :</a:t>
            </a:r>
            <a:r>
              <a:rPr lang="fr-CA" sz="2400" dirty="0" smtClean="0">
                <a:latin typeface="Arial Unicode MS" pitchFamily="34" charset="-128"/>
                <a:ea typeface="Arial Unicode MS" pitchFamily="34" charset="-128"/>
                <a:cs typeface="Arial Unicode MS" pitchFamily="34" charset="-128"/>
              </a:rPr>
              <a:t>2)</a:t>
            </a:r>
          </a:p>
          <a:p>
            <a:pPr marL="2286000" lvl="4" indent="-457200">
              <a:buFontTx/>
              <a:buChar char="-"/>
            </a:pPr>
            <a:endParaRPr lang="fr-CA" sz="2400" dirty="0">
              <a:latin typeface="Arial Unicode MS" pitchFamily="34" charset="-128"/>
              <a:ea typeface="Arial Unicode MS" pitchFamily="34" charset="-128"/>
              <a:cs typeface="Arial Unicode MS" pitchFamily="34" charset="-128"/>
            </a:endParaRPr>
          </a:p>
          <a:p>
            <a:pPr marL="2286000" lvl="4" indent="-457200">
              <a:buFontTx/>
              <a:buChar char="-"/>
            </a:pPr>
            <a:r>
              <a:rPr lang="fr-CA" sz="2400" dirty="0">
                <a:latin typeface="Arial Unicode MS" pitchFamily="34" charset="-128"/>
                <a:ea typeface="Arial Unicode MS" pitchFamily="34" charset="-128"/>
                <a:cs typeface="Arial Unicode MS" pitchFamily="34" charset="-128"/>
              </a:rPr>
              <a:t>f</a:t>
            </a:r>
            <a:r>
              <a:rPr lang="fr-CA" sz="2400" dirty="0" smtClean="0">
                <a:latin typeface="Arial Unicode MS" pitchFamily="34" charset="-128"/>
                <a:ea typeface="Arial Unicode MS" pitchFamily="34" charset="-128"/>
                <a:cs typeface="Arial Unicode MS" pitchFamily="34" charset="-128"/>
              </a:rPr>
              <a:t>ut triste </a:t>
            </a:r>
            <a:r>
              <a:rPr lang="fr-CA" sz="2400" dirty="0">
                <a:latin typeface="Arial Unicode MS" pitchFamily="34" charset="-128"/>
                <a:ea typeface="Arial Unicode MS" pitchFamily="34" charset="-128"/>
                <a:cs typeface="Arial Unicode MS" pitchFamily="34" charset="-128"/>
              </a:rPr>
              <a:t>(Marc 14 :</a:t>
            </a:r>
            <a:r>
              <a:rPr lang="fr-CA" sz="2400" dirty="0" smtClean="0">
                <a:latin typeface="Arial Unicode MS" pitchFamily="34" charset="-128"/>
                <a:ea typeface="Arial Unicode MS" pitchFamily="34" charset="-128"/>
                <a:cs typeface="Arial Unicode MS" pitchFamily="34" charset="-128"/>
              </a:rPr>
              <a:t>34)</a:t>
            </a:r>
          </a:p>
          <a:p>
            <a:pPr marL="2286000" lvl="4" indent="-457200">
              <a:buFontTx/>
              <a:buChar char="-"/>
            </a:pPr>
            <a:endParaRPr lang="fr-CA" sz="2400" dirty="0">
              <a:latin typeface="Arial Unicode MS" pitchFamily="34" charset="-128"/>
              <a:ea typeface="Arial Unicode MS" pitchFamily="34" charset="-128"/>
              <a:cs typeface="Arial Unicode MS" pitchFamily="34" charset="-128"/>
            </a:endParaRPr>
          </a:p>
          <a:p>
            <a:pPr marL="2286000" lvl="4" indent="-457200">
              <a:buFontTx/>
              <a:buChar char="-"/>
            </a:pPr>
            <a:r>
              <a:rPr lang="fr-CA" sz="2400" dirty="0" smtClean="0">
                <a:latin typeface="Arial Unicode MS" pitchFamily="34" charset="-128"/>
                <a:ea typeface="Arial Unicode MS" pitchFamily="34" charset="-128"/>
                <a:cs typeface="Arial Unicode MS" pitchFamily="34" charset="-128"/>
              </a:rPr>
              <a:t>frémit </a:t>
            </a:r>
            <a:r>
              <a:rPr lang="fr-CA" sz="2400" dirty="0">
                <a:latin typeface="Arial Unicode MS" pitchFamily="34" charset="-128"/>
                <a:ea typeface="Arial Unicode MS" pitchFamily="34" charset="-128"/>
                <a:cs typeface="Arial Unicode MS" pitchFamily="34" charset="-128"/>
              </a:rPr>
              <a:t>et fut ému (Jean 11 :33)</a:t>
            </a:r>
          </a:p>
        </p:txBody>
      </p:sp>
      <p:sp>
        <p:nvSpPr>
          <p:cNvPr id="4" name="Rectangle 3"/>
          <p:cNvSpPr/>
          <p:nvPr/>
        </p:nvSpPr>
        <p:spPr>
          <a:xfrm>
            <a:off x="2937670" y="4537687"/>
            <a:ext cx="5474576" cy="707886"/>
          </a:xfrm>
          <a:prstGeom prst="rect">
            <a:avLst/>
          </a:prstGeom>
          <a:noFill/>
        </p:spPr>
        <p:txBody>
          <a:bodyPr wrap="none" lIns="91440" tIns="45720" rIns="91440" bIns="45720">
            <a:spAutoFit/>
          </a:bodyPr>
          <a:lstStyle/>
          <a:p>
            <a:pPr algn="ctr"/>
            <a:r>
              <a:rPr lang="fr-F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dans son humanité, il </a:t>
            </a:r>
            <a:endParaRPr lang="fr-FR"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Connecteur en arc 4"/>
          <p:cNvCxnSpPr/>
          <p:nvPr/>
        </p:nvCxnSpPr>
        <p:spPr>
          <a:xfrm rot="16200000" flipV="1">
            <a:off x="6720241" y="3661587"/>
            <a:ext cx="960108" cy="792093"/>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36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9872" y="4775608"/>
            <a:ext cx="5724128" cy="253916"/>
          </a:xfrm>
          <a:prstGeom prst="rect">
            <a:avLst/>
          </a:prstGeom>
        </p:spPr>
        <p:txBody>
          <a:bodyPr wrap="square">
            <a:spAutoFit/>
          </a:bodyPr>
          <a:lstStyle/>
          <a:p>
            <a:r>
              <a:rPr lang="fr-CA" sz="1050" dirty="0" smtClean="0">
                <a:latin typeface="Arial Unicode MS" pitchFamily="34" charset="-128"/>
                <a:ea typeface="Arial Unicode MS" pitchFamily="34" charset="-128"/>
                <a:cs typeface="Arial Unicode MS" pitchFamily="34" charset="-128"/>
                <a:hlinkClick r:id="rId2"/>
              </a:rPr>
              <a:t>http://jlhuss.blog.lemonde.fr/2005/06/12/2005_06_carambolage_/</a:t>
            </a:r>
            <a:endParaRPr lang="fr-CA" sz="1050" dirty="0">
              <a:latin typeface="Arial Unicode MS" pitchFamily="34" charset="-128"/>
              <a:ea typeface="Arial Unicode MS" pitchFamily="34" charset="-128"/>
              <a:cs typeface="Arial Unicode MS" pitchFamily="34" charset="-128"/>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237653"/>
          </a:xfrm>
          <a:prstGeom prst="rect">
            <a:avLst/>
          </a:prstGeom>
        </p:spPr>
      </p:pic>
    </p:spTree>
    <p:extLst>
      <p:ext uri="{BB962C8B-B14F-4D97-AF65-F5344CB8AC3E}">
        <p14:creationId xmlns:p14="http://schemas.microsoft.com/office/powerpoint/2010/main" val="1331385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9140000">
            <a:off x="-697916" y="-289913"/>
            <a:ext cx="7153238" cy="1608455"/>
          </a:xfrm>
        </p:spPr>
        <p:txBody>
          <a:bodyPr/>
          <a:lstStyle/>
          <a:p>
            <a:r>
              <a:rPr lang="fr-CA" sz="5400" b="1" dirty="0" smtClean="0">
                <a:latin typeface="Arial Unicode MS" pitchFamily="34" charset="-128"/>
                <a:ea typeface="Arial Unicode MS" pitchFamily="34" charset="-128"/>
                <a:cs typeface="Arial Unicode MS" pitchFamily="34" charset="-128"/>
              </a:rPr>
              <a:t>CONCLUSION</a:t>
            </a:r>
            <a:endParaRPr lang="fr-CA" sz="5400" b="1" dirty="0">
              <a:latin typeface="Arial Unicode MS" pitchFamily="34" charset="-128"/>
              <a:ea typeface="Arial Unicode MS" pitchFamily="34" charset="-128"/>
              <a:cs typeface="Arial Unicode MS" pitchFamily="34" charset="-128"/>
            </a:endParaRPr>
          </a:p>
        </p:txBody>
      </p:sp>
      <p:sp>
        <p:nvSpPr>
          <p:cNvPr id="3" name="Espace réservé du contenu 2"/>
          <p:cNvSpPr>
            <a:spLocks noGrp="1"/>
          </p:cNvSpPr>
          <p:nvPr>
            <p:ph idx="1"/>
          </p:nvPr>
        </p:nvSpPr>
        <p:spPr>
          <a:xfrm>
            <a:off x="3707904" y="0"/>
            <a:ext cx="5652120" cy="5617807"/>
          </a:xfrm>
        </p:spPr>
        <p:txBody>
          <a:bodyPr>
            <a:noAutofit/>
          </a:bodyPr>
          <a:lstStyle/>
          <a:p>
            <a:pPr lvl="3"/>
            <a:endParaRPr lang="fr-CA" sz="1800" dirty="0" smtClean="0">
              <a:latin typeface="Arial Unicode MS" pitchFamily="34" charset="-128"/>
              <a:ea typeface="Arial Unicode MS" pitchFamily="34" charset="-128"/>
              <a:cs typeface="Arial Unicode MS" pitchFamily="34" charset="-128"/>
            </a:endParaRPr>
          </a:p>
          <a:p>
            <a:pPr lvl="3"/>
            <a:endParaRPr lang="fr-CA" sz="1800" dirty="0">
              <a:latin typeface="Arial Unicode MS" pitchFamily="34" charset="-128"/>
              <a:ea typeface="Arial Unicode MS" pitchFamily="34" charset="-128"/>
              <a:cs typeface="Arial Unicode MS" pitchFamily="34" charset="-128"/>
            </a:endParaRPr>
          </a:p>
          <a:p>
            <a:pPr lvl="3"/>
            <a:r>
              <a:rPr lang="fr-CA" sz="1600" b="1" dirty="0" smtClean="0">
                <a:latin typeface="Arial Unicode MS" pitchFamily="34" charset="-128"/>
                <a:ea typeface="Arial Unicode MS" pitchFamily="34" charset="-128"/>
                <a:cs typeface="Arial Unicode MS" pitchFamily="34" charset="-128"/>
              </a:rPr>
              <a:t>L’absence </a:t>
            </a:r>
            <a:r>
              <a:rPr lang="fr-CA" sz="1600" b="1" dirty="0">
                <a:latin typeface="Arial Unicode MS" pitchFamily="34" charset="-128"/>
                <a:ea typeface="Arial Unicode MS" pitchFamily="34" charset="-128"/>
                <a:cs typeface="Arial Unicode MS" pitchFamily="34" charset="-128"/>
              </a:rPr>
              <a:t>de la venue de Christ </a:t>
            </a:r>
            <a:r>
              <a:rPr lang="fr-CA" sz="1600" dirty="0">
                <a:latin typeface="Arial Unicode MS" pitchFamily="34" charset="-128"/>
                <a:ea typeface="Arial Unicode MS" pitchFamily="34" charset="-128"/>
                <a:cs typeface="Arial Unicode MS" pitchFamily="34" charset="-128"/>
              </a:rPr>
              <a:t>serait </a:t>
            </a:r>
            <a:r>
              <a:rPr lang="fr-CA" sz="1600" dirty="0" smtClean="0">
                <a:latin typeface="Arial Unicode MS" pitchFamily="34" charset="-128"/>
                <a:ea typeface="Arial Unicode MS" pitchFamily="34" charset="-128"/>
                <a:cs typeface="Arial Unicode MS" pitchFamily="34" charset="-128"/>
              </a:rPr>
              <a:t>un </a:t>
            </a:r>
            <a:r>
              <a:rPr lang="fr-CA" sz="1600" dirty="0">
                <a:latin typeface="Arial Unicode MS" pitchFamily="34" charset="-128"/>
                <a:ea typeface="Arial Unicode MS" pitchFamily="34" charset="-128"/>
                <a:cs typeface="Arial Unicode MS" pitchFamily="34" charset="-128"/>
              </a:rPr>
              <a:t>chaos pour </a:t>
            </a:r>
            <a:r>
              <a:rPr lang="fr-CA" sz="1600" dirty="0" smtClean="0">
                <a:latin typeface="Arial Unicode MS" pitchFamily="34" charset="-128"/>
                <a:ea typeface="Arial Unicode MS" pitchFamily="34" charset="-128"/>
                <a:cs typeface="Arial Unicode MS" pitchFamily="34" charset="-128"/>
              </a:rPr>
              <a:t>l’âme et la vie sociale ternirait au fil des siècles…</a:t>
            </a:r>
          </a:p>
          <a:p>
            <a:pPr marL="466344" lvl="3" indent="0">
              <a:buNone/>
            </a:pPr>
            <a:endParaRPr lang="fr-CA" sz="1600" b="1" dirty="0">
              <a:latin typeface="Arial Unicode MS" pitchFamily="34" charset="-128"/>
              <a:ea typeface="Arial Unicode MS" pitchFamily="34" charset="-128"/>
              <a:cs typeface="Arial Unicode MS" pitchFamily="34" charset="-128"/>
            </a:endParaRPr>
          </a:p>
          <a:p>
            <a:pPr lvl="3"/>
            <a:r>
              <a:rPr lang="fr-CA" sz="1600" b="1" dirty="0">
                <a:latin typeface="Arial Unicode MS" pitchFamily="34" charset="-128"/>
                <a:ea typeface="Arial Unicode MS" pitchFamily="34" charset="-128"/>
                <a:cs typeface="Arial Unicode MS" pitchFamily="34" charset="-128"/>
              </a:rPr>
              <a:t>La venue de Christ </a:t>
            </a:r>
            <a:r>
              <a:rPr lang="fr-CA" sz="1600" dirty="0">
                <a:latin typeface="Arial Unicode MS" pitchFamily="34" charset="-128"/>
                <a:ea typeface="Arial Unicode MS" pitchFamily="34" charset="-128"/>
                <a:cs typeface="Arial Unicode MS" pitchFamily="34" charset="-128"/>
              </a:rPr>
              <a:t>nous prouve l’amour de Dieu pour </a:t>
            </a:r>
            <a:r>
              <a:rPr lang="fr-CA" sz="1600" dirty="0" smtClean="0">
                <a:latin typeface="Arial Unicode MS" pitchFamily="34" charset="-128"/>
                <a:ea typeface="Arial Unicode MS" pitchFamily="34" charset="-128"/>
                <a:cs typeface="Arial Unicode MS" pitchFamily="34" charset="-128"/>
              </a:rPr>
              <a:t>l’humanité</a:t>
            </a:r>
          </a:p>
          <a:p>
            <a:pPr marL="466344" lvl="3" indent="0">
              <a:buNone/>
            </a:pPr>
            <a:endParaRPr lang="fr-CA" sz="1600" b="1" dirty="0">
              <a:latin typeface="Arial Unicode MS" pitchFamily="34" charset="-128"/>
              <a:ea typeface="Arial Unicode MS" pitchFamily="34" charset="-128"/>
              <a:cs typeface="Arial Unicode MS" pitchFamily="34" charset="-128"/>
            </a:endParaRPr>
          </a:p>
          <a:p>
            <a:pPr lvl="3"/>
            <a:r>
              <a:rPr lang="fr-CA" sz="1600" b="1" dirty="0">
                <a:latin typeface="Arial Unicode MS" pitchFamily="34" charset="-128"/>
                <a:ea typeface="Arial Unicode MS" pitchFamily="34" charset="-128"/>
                <a:cs typeface="Arial Unicode MS" pitchFamily="34" charset="-128"/>
              </a:rPr>
              <a:t>La </a:t>
            </a:r>
            <a:r>
              <a:rPr lang="fr-CA" sz="1600" b="1" dirty="0" smtClean="0">
                <a:latin typeface="Arial Unicode MS" pitchFamily="34" charset="-128"/>
                <a:ea typeface="Arial Unicode MS" pitchFamily="34" charset="-128"/>
                <a:cs typeface="Arial Unicode MS" pitchFamily="34" charset="-128"/>
              </a:rPr>
              <a:t>naissance et la résurrection démontrent </a:t>
            </a:r>
          </a:p>
          <a:p>
            <a:pPr marL="466344" lvl="3" indent="0">
              <a:buNone/>
            </a:pPr>
            <a:r>
              <a:rPr lang="fr-CA" sz="1600" b="1" dirty="0" smtClean="0">
                <a:latin typeface="Arial Unicode MS" pitchFamily="34" charset="-128"/>
                <a:ea typeface="Arial Unicode MS" pitchFamily="34" charset="-128"/>
                <a:cs typeface="Arial Unicode MS" pitchFamily="34" charset="-128"/>
              </a:rPr>
              <a:t>  </a:t>
            </a:r>
            <a:r>
              <a:rPr lang="fr-CA" sz="1600" dirty="0" smtClean="0">
                <a:latin typeface="Arial Unicode MS" pitchFamily="34" charset="-128"/>
                <a:ea typeface="Arial Unicode MS" pitchFamily="34" charset="-128"/>
                <a:cs typeface="Arial Unicode MS" pitchFamily="34" charset="-128"/>
              </a:rPr>
              <a:t>que </a:t>
            </a:r>
            <a:r>
              <a:rPr lang="fr-CA" sz="1600" dirty="0">
                <a:latin typeface="Arial Unicode MS" pitchFamily="34" charset="-128"/>
                <a:ea typeface="Arial Unicode MS" pitchFamily="34" charset="-128"/>
                <a:cs typeface="Arial Unicode MS" pitchFamily="34" charset="-128"/>
              </a:rPr>
              <a:t>cet amour est authentique et disponible </a:t>
            </a:r>
            <a:r>
              <a:rPr lang="fr-CA" sz="1600" dirty="0" smtClean="0">
                <a:latin typeface="Arial Unicode MS" pitchFamily="34" charset="-128"/>
                <a:ea typeface="Arial Unicode MS" pitchFamily="34" charset="-128"/>
                <a:cs typeface="Arial Unicode MS" pitchFamily="34" charset="-128"/>
              </a:rPr>
              <a:t>    </a:t>
            </a:r>
          </a:p>
          <a:p>
            <a:pPr marL="466344" lvl="3" indent="0">
              <a:buNone/>
            </a:pPr>
            <a:r>
              <a:rPr lang="fr-CA" sz="1600" dirty="0" smtClean="0">
                <a:latin typeface="Arial Unicode MS" pitchFamily="34" charset="-128"/>
                <a:ea typeface="Arial Unicode MS" pitchFamily="34" charset="-128"/>
                <a:cs typeface="Arial Unicode MS" pitchFamily="34" charset="-128"/>
              </a:rPr>
              <a:t>  pour </a:t>
            </a:r>
            <a:r>
              <a:rPr lang="fr-CA" sz="1600" dirty="0">
                <a:latin typeface="Arial Unicode MS" pitchFamily="34" charset="-128"/>
                <a:ea typeface="Arial Unicode MS" pitchFamily="34" charset="-128"/>
                <a:cs typeface="Arial Unicode MS" pitchFamily="34" charset="-128"/>
              </a:rPr>
              <a:t>toi</a:t>
            </a:r>
            <a:r>
              <a:rPr lang="fr-CA" sz="1600" dirty="0" smtClean="0">
                <a:latin typeface="Arial Unicode MS" pitchFamily="34" charset="-128"/>
                <a:ea typeface="Arial Unicode MS" pitchFamily="34" charset="-128"/>
                <a:cs typeface="Arial Unicode MS" pitchFamily="34" charset="-128"/>
              </a:rPr>
              <a:t>…</a:t>
            </a:r>
          </a:p>
          <a:p>
            <a:pPr marL="466344" lvl="3" indent="0">
              <a:buNone/>
            </a:pPr>
            <a:endParaRPr lang="fr-CA" sz="1600" b="1" dirty="0">
              <a:latin typeface="Arial Unicode MS" pitchFamily="34" charset="-128"/>
              <a:ea typeface="Arial Unicode MS" pitchFamily="34" charset="-128"/>
              <a:cs typeface="Arial Unicode MS" pitchFamily="34" charset="-128"/>
            </a:endParaRPr>
          </a:p>
          <a:p>
            <a:pPr lvl="3"/>
            <a:r>
              <a:rPr lang="fr-CA" sz="1600" b="1" dirty="0">
                <a:latin typeface="Arial Unicode MS" pitchFamily="34" charset="-128"/>
                <a:ea typeface="Arial Unicode MS" pitchFamily="34" charset="-128"/>
                <a:cs typeface="Arial Unicode MS" pitchFamily="34" charset="-128"/>
              </a:rPr>
              <a:t>L’espérance en son amour démontre que tu </a:t>
            </a:r>
            <a:r>
              <a:rPr lang="fr-CA" sz="1600" b="1" dirty="0" smtClean="0">
                <a:latin typeface="Arial Unicode MS" pitchFamily="34" charset="-128"/>
                <a:ea typeface="Arial Unicode MS" pitchFamily="34" charset="-128"/>
                <a:cs typeface="Arial Unicode MS" pitchFamily="34" charset="-128"/>
              </a:rPr>
              <a:t>peux</a:t>
            </a:r>
          </a:p>
          <a:p>
            <a:pPr marL="466344" lvl="3" indent="0">
              <a:buNone/>
            </a:pPr>
            <a:r>
              <a:rPr lang="fr-CA" sz="1600" b="1" dirty="0" smtClean="0">
                <a:latin typeface="Arial Unicode MS" pitchFamily="34" charset="-128"/>
                <a:ea typeface="Arial Unicode MS" pitchFamily="34" charset="-128"/>
                <a:cs typeface="Arial Unicode MS" pitchFamily="34" charset="-128"/>
              </a:rPr>
              <a:t> </a:t>
            </a:r>
            <a:endParaRPr lang="fr-CA" sz="1600" b="1" dirty="0">
              <a:latin typeface="Arial Unicode MS" pitchFamily="34" charset="-128"/>
              <a:ea typeface="Arial Unicode MS" pitchFamily="34" charset="-128"/>
              <a:cs typeface="Arial Unicode MS" pitchFamily="34" charset="-128"/>
            </a:endParaRPr>
          </a:p>
          <a:p>
            <a:pPr lvl="4"/>
            <a:r>
              <a:rPr lang="fr-CA" sz="1600" dirty="0">
                <a:latin typeface="Arial Unicode MS" pitchFamily="34" charset="-128"/>
                <a:ea typeface="Arial Unicode MS" pitchFamily="34" charset="-128"/>
                <a:cs typeface="Arial Unicode MS" pitchFamily="34" charset="-128"/>
              </a:rPr>
              <a:t>Vivre le sens de </a:t>
            </a:r>
            <a:r>
              <a:rPr lang="fr-CA" sz="1600" dirty="0" smtClean="0">
                <a:latin typeface="Arial Unicode MS" pitchFamily="34" charset="-128"/>
                <a:ea typeface="Arial Unicode MS" pitchFamily="34" charset="-128"/>
                <a:cs typeface="Arial Unicode MS" pitchFamily="34" charset="-128"/>
              </a:rPr>
              <a:t>Noël, </a:t>
            </a:r>
            <a:r>
              <a:rPr lang="fr-CA" sz="1600" dirty="0">
                <a:latin typeface="Arial Unicode MS" pitchFamily="34" charset="-128"/>
                <a:ea typeface="Arial Unicode MS" pitchFamily="34" charset="-128"/>
                <a:cs typeface="Arial Unicode MS" pitchFamily="34" charset="-128"/>
              </a:rPr>
              <a:t>le pourquoi de sa </a:t>
            </a:r>
            <a:r>
              <a:rPr lang="fr-CA" sz="1600" dirty="0" smtClean="0">
                <a:latin typeface="Arial Unicode MS" pitchFamily="34" charset="-128"/>
                <a:ea typeface="Arial Unicode MS" pitchFamily="34" charset="-128"/>
                <a:cs typeface="Arial Unicode MS" pitchFamily="34" charset="-128"/>
              </a:rPr>
              <a:t>venue</a:t>
            </a:r>
          </a:p>
          <a:p>
            <a:pPr marL="685800" lvl="4" indent="0">
              <a:buNone/>
            </a:pPr>
            <a:endParaRPr lang="fr-CA" sz="1600" dirty="0">
              <a:latin typeface="Arial Unicode MS" pitchFamily="34" charset="-128"/>
              <a:ea typeface="Arial Unicode MS" pitchFamily="34" charset="-128"/>
              <a:cs typeface="Arial Unicode MS" pitchFamily="34" charset="-128"/>
            </a:endParaRPr>
          </a:p>
          <a:p>
            <a:pPr lvl="4"/>
            <a:r>
              <a:rPr lang="fr-CA" sz="1600" dirty="0">
                <a:latin typeface="Arial Unicode MS" pitchFamily="34" charset="-128"/>
                <a:ea typeface="Arial Unicode MS" pitchFamily="34" charset="-128"/>
                <a:cs typeface="Arial Unicode MS" pitchFamily="34" charset="-128"/>
              </a:rPr>
              <a:t>Revivre sur de nouvelles bases, sur une nouvelle source, avec un nouvel espoir pour ici et maintenant et pour la vie après la mort….</a:t>
            </a:r>
          </a:p>
          <a:p>
            <a:endParaRPr lang="fr-CA" sz="1600" dirty="0"/>
          </a:p>
        </p:txBody>
      </p:sp>
      <p:sp>
        <p:nvSpPr>
          <p:cNvPr id="4" name="Espace réservé du texte 3"/>
          <p:cNvSpPr>
            <a:spLocks noGrp="1"/>
          </p:cNvSpPr>
          <p:nvPr>
            <p:ph type="body" sz="half" idx="2"/>
          </p:nvPr>
        </p:nvSpPr>
        <p:spPr/>
        <p:txBody>
          <a:bodyPr/>
          <a:lstStyle/>
          <a:p>
            <a:r>
              <a:rPr lang="fr-CA" dirty="0" smtClean="0"/>
              <a:t>	</a:t>
            </a:r>
            <a:endParaRPr lang="fr-CA"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449" y="2137420"/>
            <a:ext cx="2362809" cy="3577580"/>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1" y="-13852"/>
            <a:ext cx="1984533" cy="1371898"/>
          </a:xfrm>
          <a:prstGeom prst="rect">
            <a:avLst/>
          </a:prstGeom>
        </p:spPr>
      </p:pic>
      <p:sp>
        <p:nvSpPr>
          <p:cNvPr id="8" name="Rectangle 7"/>
          <p:cNvSpPr/>
          <p:nvPr/>
        </p:nvSpPr>
        <p:spPr>
          <a:xfrm>
            <a:off x="6768772" y="0"/>
            <a:ext cx="2375228" cy="215444"/>
          </a:xfrm>
          <a:prstGeom prst="rect">
            <a:avLst/>
          </a:prstGeom>
        </p:spPr>
        <p:txBody>
          <a:bodyPr wrap="square">
            <a:spAutoFit/>
          </a:bodyPr>
          <a:lstStyle/>
          <a:p>
            <a:r>
              <a:rPr lang="fr-CA" sz="800" dirty="0">
                <a:latin typeface="Arial Unicode MS" pitchFamily="34" charset="-128"/>
                <a:ea typeface="Arial Unicode MS" pitchFamily="34" charset="-128"/>
                <a:cs typeface="Arial Unicode MS" pitchFamily="34" charset="-128"/>
              </a:rPr>
              <a:t>http://nonoetsisi.centerblog.net/743613-colombe</a:t>
            </a: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649554"/>
            <a:ext cx="1475656" cy="936137"/>
          </a:xfrm>
          <a:prstGeom prst="rect">
            <a:avLst/>
          </a:prstGeom>
        </p:spPr>
      </p:pic>
    </p:spTree>
    <p:extLst>
      <p:ext uri="{BB962C8B-B14F-4D97-AF65-F5344CB8AC3E}">
        <p14:creationId xmlns:p14="http://schemas.microsoft.com/office/powerpoint/2010/main" val="3358297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819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1063" y="4537687"/>
            <a:ext cx="4572000" cy="954107"/>
          </a:xfrm>
          <a:prstGeom prst="rect">
            <a:avLst/>
          </a:prstGeom>
        </p:spPr>
        <p:txBody>
          <a:bodyPr>
            <a:spAutoFit/>
          </a:bodyPr>
          <a:lstStyle/>
          <a:p>
            <a:pPr lvl="0"/>
            <a:r>
              <a:rPr lang="fr-CA" sz="2800" b="1" dirty="0">
                <a:latin typeface="Arial Unicode MS" pitchFamily="34" charset="-128"/>
                <a:ea typeface="Arial Unicode MS" pitchFamily="34" charset="-128"/>
                <a:cs typeface="Arial Unicode MS" pitchFamily="34" charset="-128"/>
              </a:rPr>
              <a:t>NOEL, fête de l’espoir et de l’amour pour l’humanité…</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237653"/>
          </a:xfrm>
          <a:prstGeom prst="rect">
            <a:avLst/>
          </a:prstGeom>
        </p:spPr>
      </p:pic>
    </p:spTree>
    <p:extLst>
      <p:ext uri="{BB962C8B-B14F-4D97-AF65-F5344CB8AC3E}">
        <p14:creationId xmlns:p14="http://schemas.microsoft.com/office/powerpoint/2010/main" val="1805324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7200"/>
            <a:ext cx="9144000" cy="3600986"/>
          </a:xfrm>
          <a:prstGeom prst="rect">
            <a:avLst/>
          </a:prstGeom>
        </p:spPr>
        <p:txBody>
          <a:bodyPr wrap="square">
            <a:spAutoFit/>
          </a:bodyPr>
          <a:lstStyle/>
          <a:p>
            <a:pPr lvl="0"/>
            <a:r>
              <a:rPr lang="fr-CA" sz="2000" b="1" dirty="0">
                <a:solidFill>
                  <a:srgbClr val="002060"/>
                </a:solidFill>
                <a:latin typeface="Arial Unicode MS" pitchFamily="34" charset="-128"/>
                <a:ea typeface="Arial Unicode MS" pitchFamily="34" charset="-128"/>
                <a:cs typeface="Arial Unicode MS" pitchFamily="34" charset="-128"/>
              </a:rPr>
              <a:t>Les </a:t>
            </a:r>
            <a:r>
              <a:rPr lang="fr-CA" sz="2000" b="1" dirty="0" smtClean="0">
                <a:solidFill>
                  <a:srgbClr val="002060"/>
                </a:solidFill>
                <a:latin typeface="Arial Unicode MS" pitchFamily="34" charset="-128"/>
                <a:ea typeface="Arial Unicode MS" pitchFamily="34" charset="-128"/>
                <a:cs typeface="Arial Unicode MS" pitchFamily="34" charset="-128"/>
              </a:rPr>
              <a:t>prophéties</a:t>
            </a:r>
            <a:endParaRPr lang="fr-CA" sz="2000" dirty="0" smtClean="0">
              <a:solidFill>
                <a:srgbClr val="002060"/>
              </a:solidFill>
              <a:latin typeface="Arial Unicode MS" pitchFamily="34" charset="-128"/>
              <a:ea typeface="Arial Unicode MS" pitchFamily="34" charset="-128"/>
              <a:cs typeface="Arial Unicode MS" pitchFamily="34" charset="-128"/>
            </a:endParaRPr>
          </a:p>
          <a:p>
            <a:pPr lvl="0"/>
            <a:endParaRPr lang="fr-CA" sz="2000" b="1" dirty="0">
              <a:solidFill>
                <a:srgbClr val="002060"/>
              </a:solidFill>
              <a:latin typeface="Arial Unicode MS" pitchFamily="34" charset="-128"/>
              <a:ea typeface="Arial Unicode MS" pitchFamily="34" charset="-128"/>
              <a:cs typeface="Arial Unicode MS" pitchFamily="34" charset="-128"/>
            </a:endParaRPr>
          </a:p>
          <a:p>
            <a:pPr lvl="0"/>
            <a:r>
              <a:rPr lang="fr-CA" sz="2000" b="1" dirty="0" smtClean="0">
                <a:solidFill>
                  <a:srgbClr val="002060"/>
                </a:solidFill>
                <a:latin typeface="Arial Unicode MS" pitchFamily="34" charset="-128"/>
                <a:ea typeface="Arial Unicode MS" pitchFamily="34" charset="-128"/>
                <a:cs typeface="Arial Unicode MS" pitchFamily="34" charset="-128"/>
              </a:rPr>
              <a:t>La </a:t>
            </a:r>
            <a:r>
              <a:rPr lang="fr-CA" sz="2000" b="1" dirty="0">
                <a:solidFill>
                  <a:srgbClr val="002060"/>
                </a:solidFill>
                <a:latin typeface="Arial Unicode MS" pitchFamily="34" charset="-128"/>
                <a:ea typeface="Arial Unicode MS" pitchFamily="34" charset="-128"/>
                <a:cs typeface="Arial Unicode MS" pitchFamily="34" charset="-128"/>
              </a:rPr>
              <a:t>nativité</a:t>
            </a:r>
            <a:endParaRPr lang="fr-CA" sz="2000" dirty="0">
              <a:solidFill>
                <a:srgbClr val="002060"/>
              </a:solidFill>
              <a:latin typeface="Arial Unicode MS" pitchFamily="34" charset="-128"/>
              <a:ea typeface="Arial Unicode MS" pitchFamily="34" charset="-128"/>
              <a:cs typeface="Arial Unicode MS" pitchFamily="34" charset="-128"/>
            </a:endParaRPr>
          </a:p>
          <a:p>
            <a:pPr lvl="0"/>
            <a:endParaRPr lang="fr-CA" sz="2000" b="1" dirty="0" smtClean="0">
              <a:solidFill>
                <a:srgbClr val="002060"/>
              </a:solidFill>
              <a:latin typeface="Arial Unicode MS" pitchFamily="34" charset="-128"/>
              <a:ea typeface="Arial Unicode MS" pitchFamily="34" charset="-128"/>
              <a:cs typeface="Arial Unicode MS" pitchFamily="34" charset="-128"/>
            </a:endParaRPr>
          </a:p>
          <a:p>
            <a:pPr lvl="0"/>
            <a:r>
              <a:rPr lang="fr-CA" sz="2000" b="1" dirty="0" smtClean="0">
                <a:solidFill>
                  <a:srgbClr val="002060"/>
                </a:solidFill>
                <a:latin typeface="Arial Unicode MS" pitchFamily="34" charset="-128"/>
                <a:ea typeface="Arial Unicode MS" pitchFamily="34" charset="-128"/>
                <a:cs typeface="Arial Unicode MS" pitchFamily="34" charset="-128"/>
              </a:rPr>
              <a:t>Que </a:t>
            </a:r>
            <a:r>
              <a:rPr lang="fr-CA" sz="2000" b="1" dirty="0">
                <a:solidFill>
                  <a:srgbClr val="002060"/>
                </a:solidFill>
                <a:latin typeface="Arial Unicode MS" pitchFamily="34" charset="-128"/>
                <a:ea typeface="Arial Unicode MS" pitchFamily="34" charset="-128"/>
                <a:cs typeface="Arial Unicode MS" pitchFamily="34" charset="-128"/>
              </a:rPr>
              <a:t>serait le Québec sans la venue de </a:t>
            </a:r>
            <a:r>
              <a:rPr lang="fr-CA" sz="2000" b="1" dirty="0" smtClean="0">
                <a:solidFill>
                  <a:srgbClr val="002060"/>
                </a:solidFill>
                <a:latin typeface="Arial Unicode MS" pitchFamily="34" charset="-128"/>
                <a:ea typeface="Arial Unicode MS" pitchFamily="34" charset="-128"/>
                <a:cs typeface="Arial Unicode MS" pitchFamily="34" charset="-128"/>
              </a:rPr>
              <a:t>Jésus-Christ?</a:t>
            </a:r>
            <a:endParaRPr lang="fr-CA" sz="2000" dirty="0">
              <a:solidFill>
                <a:srgbClr val="002060"/>
              </a:solidFill>
              <a:latin typeface="Arial Unicode MS" pitchFamily="34" charset="-128"/>
              <a:ea typeface="Arial Unicode MS" pitchFamily="34" charset="-128"/>
              <a:cs typeface="Arial Unicode MS" pitchFamily="34" charset="-128"/>
            </a:endParaRPr>
          </a:p>
          <a:p>
            <a:pPr lvl="0"/>
            <a:endParaRPr lang="fr-CA" sz="2000" b="1" dirty="0" smtClean="0">
              <a:solidFill>
                <a:srgbClr val="002060"/>
              </a:solidFill>
              <a:latin typeface="Arial Unicode MS" pitchFamily="34" charset="-128"/>
              <a:ea typeface="Arial Unicode MS" pitchFamily="34" charset="-128"/>
              <a:cs typeface="Arial Unicode MS" pitchFamily="34" charset="-128"/>
            </a:endParaRPr>
          </a:p>
          <a:p>
            <a:pPr lvl="0"/>
            <a:r>
              <a:rPr lang="fr-CA" sz="2000" b="1" dirty="0" smtClean="0">
                <a:solidFill>
                  <a:srgbClr val="002060"/>
                </a:solidFill>
                <a:latin typeface="Arial Unicode MS" pitchFamily="34" charset="-128"/>
                <a:ea typeface="Arial Unicode MS" pitchFamily="34" charset="-128"/>
                <a:cs typeface="Arial Unicode MS" pitchFamily="34" charset="-128"/>
              </a:rPr>
              <a:t>Le </a:t>
            </a:r>
            <a:r>
              <a:rPr lang="fr-CA" sz="2000" b="1" dirty="0">
                <a:solidFill>
                  <a:srgbClr val="002060"/>
                </a:solidFill>
                <a:latin typeface="Arial Unicode MS" pitchFamily="34" charset="-128"/>
                <a:ea typeface="Arial Unicode MS" pitchFamily="34" charset="-128"/>
                <a:cs typeface="Arial Unicode MS" pitchFamily="34" charset="-128"/>
              </a:rPr>
              <a:t>sens de sa venue </a:t>
            </a:r>
            <a:r>
              <a:rPr lang="fr-CA" sz="2000" b="1" dirty="0" smtClean="0">
                <a:solidFill>
                  <a:srgbClr val="002060"/>
                </a:solidFill>
                <a:latin typeface="Arial Unicode MS" pitchFamily="34" charset="-128"/>
                <a:ea typeface="Arial Unicode MS" pitchFamily="34" charset="-128"/>
                <a:cs typeface="Arial Unicode MS" pitchFamily="34" charset="-128"/>
              </a:rPr>
              <a:t>pour</a:t>
            </a:r>
            <a:endParaRPr lang="fr-CA" sz="2000" dirty="0" smtClean="0">
              <a:solidFill>
                <a:srgbClr val="002060"/>
              </a:solidFill>
              <a:latin typeface="Arial Unicode MS" pitchFamily="34" charset="-128"/>
              <a:ea typeface="Arial Unicode MS" pitchFamily="34" charset="-128"/>
              <a:cs typeface="Arial Unicode MS" pitchFamily="34" charset="-128"/>
            </a:endParaRPr>
          </a:p>
          <a:p>
            <a:pPr marL="914400" lvl="1" indent="-457200">
              <a:buFont typeface="Arial" charset="0"/>
              <a:buChar char="•"/>
            </a:pPr>
            <a:r>
              <a:rPr lang="fr-CA" sz="2000" dirty="0" smtClean="0">
                <a:solidFill>
                  <a:srgbClr val="002060"/>
                </a:solidFill>
                <a:latin typeface="Arial Unicode MS" pitchFamily="34" charset="-128"/>
                <a:ea typeface="Arial Unicode MS" pitchFamily="34" charset="-128"/>
                <a:cs typeface="Arial Unicode MS" pitchFamily="34" charset="-128"/>
              </a:rPr>
              <a:t>Gilles Proulx</a:t>
            </a:r>
          </a:p>
          <a:p>
            <a:pPr marL="914400" lvl="1" indent="-457200">
              <a:buFont typeface="Arial" charset="0"/>
              <a:buChar char="•"/>
            </a:pPr>
            <a:r>
              <a:rPr lang="fr-CA" sz="2000" dirty="0" smtClean="0">
                <a:solidFill>
                  <a:srgbClr val="002060"/>
                </a:solidFill>
                <a:latin typeface="Arial Unicode MS" pitchFamily="34" charset="-128"/>
                <a:ea typeface="Arial Unicode MS" pitchFamily="34" charset="-128"/>
                <a:cs typeface="Arial Unicode MS" pitchFamily="34" charset="-128"/>
              </a:rPr>
              <a:t>Pierre </a:t>
            </a:r>
            <a:r>
              <a:rPr lang="fr-CA" sz="2000" dirty="0" err="1" smtClean="0">
                <a:solidFill>
                  <a:srgbClr val="002060"/>
                </a:solidFill>
                <a:latin typeface="Arial Unicode MS" pitchFamily="34" charset="-128"/>
                <a:ea typeface="Arial Unicode MS" pitchFamily="34" charset="-128"/>
                <a:cs typeface="Arial Unicode MS" pitchFamily="34" charset="-128"/>
              </a:rPr>
              <a:t>Verville</a:t>
            </a:r>
            <a:endParaRPr lang="fr-CA" sz="2000" dirty="0" smtClean="0">
              <a:solidFill>
                <a:srgbClr val="002060"/>
              </a:solidFill>
              <a:latin typeface="Arial Unicode MS" pitchFamily="34" charset="-128"/>
              <a:ea typeface="Arial Unicode MS" pitchFamily="34" charset="-128"/>
              <a:cs typeface="Arial Unicode MS" pitchFamily="34" charset="-128"/>
            </a:endParaRPr>
          </a:p>
          <a:p>
            <a:pPr marL="914400" lvl="1" indent="-457200">
              <a:buFont typeface="Arial" charset="0"/>
              <a:buChar char="•"/>
            </a:pPr>
            <a:r>
              <a:rPr lang="fr-CA" sz="2000" dirty="0" smtClean="0">
                <a:solidFill>
                  <a:srgbClr val="002060"/>
                </a:solidFill>
                <a:latin typeface="Arial Unicode MS" pitchFamily="34" charset="-128"/>
                <a:ea typeface="Arial Unicode MS" pitchFamily="34" charset="-128"/>
                <a:cs typeface="Arial Unicode MS" pitchFamily="34" charset="-128"/>
              </a:rPr>
              <a:t>Denise Bombardier</a:t>
            </a:r>
            <a:r>
              <a:rPr lang="fr-CA" sz="2000" dirty="0">
                <a:solidFill>
                  <a:srgbClr val="002060"/>
                </a:solidFill>
                <a:latin typeface="Arial Unicode MS" pitchFamily="34" charset="-128"/>
                <a:ea typeface="Arial Unicode MS" pitchFamily="34" charset="-128"/>
                <a:cs typeface="Arial Unicode MS" pitchFamily="34" charset="-128"/>
              </a:rPr>
              <a:t> </a:t>
            </a:r>
            <a:endParaRPr lang="fr-CA" sz="2000" dirty="0" smtClean="0">
              <a:solidFill>
                <a:srgbClr val="002060"/>
              </a:solidFill>
              <a:latin typeface="Arial Unicode MS" pitchFamily="34" charset="-128"/>
              <a:ea typeface="Arial Unicode MS" pitchFamily="34" charset="-128"/>
              <a:cs typeface="Arial Unicode MS" pitchFamily="34" charset="-128"/>
            </a:endParaRPr>
          </a:p>
          <a:p>
            <a:pPr marL="914400" lvl="1" indent="-457200">
              <a:buFont typeface="Arial" charset="0"/>
              <a:buChar char="•"/>
            </a:pPr>
            <a:r>
              <a:rPr lang="fr-CA" sz="2000" dirty="0" smtClean="0">
                <a:solidFill>
                  <a:srgbClr val="002060"/>
                </a:solidFill>
                <a:latin typeface="Arial Unicode MS" pitchFamily="34" charset="-128"/>
                <a:ea typeface="Arial Unicode MS" pitchFamily="34" charset="-128"/>
                <a:cs typeface="Arial Unicode MS" pitchFamily="34" charset="-128"/>
              </a:rPr>
              <a:t>Des </a:t>
            </a:r>
            <a:r>
              <a:rPr lang="fr-CA" sz="2000" dirty="0">
                <a:solidFill>
                  <a:srgbClr val="002060"/>
                </a:solidFill>
                <a:latin typeface="Arial Unicode MS" pitchFamily="34" charset="-128"/>
                <a:ea typeface="Arial Unicode MS" pitchFamily="34" charset="-128"/>
                <a:cs typeface="Arial Unicode MS" pitchFamily="34" charset="-128"/>
              </a:rPr>
              <a:t>milliers de </a:t>
            </a:r>
            <a:r>
              <a:rPr lang="fr-CA" sz="2000" dirty="0" smtClean="0">
                <a:solidFill>
                  <a:srgbClr val="002060"/>
                </a:solidFill>
                <a:latin typeface="Arial Unicode MS" pitchFamily="34" charset="-128"/>
                <a:ea typeface="Arial Unicode MS" pitchFamily="34" charset="-128"/>
                <a:cs typeface="Arial Unicode MS" pitchFamily="34" charset="-128"/>
              </a:rPr>
              <a:t>Québécois</a:t>
            </a:r>
            <a:r>
              <a:rPr lang="fr-CA" sz="2800" dirty="0" smtClean="0">
                <a:solidFill>
                  <a:srgbClr val="002060"/>
                </a:solidFill>
                <a:latin typeface="Arial Unicode MS" pitchFamily="34" charset="-128"/>
                <a:ea typeface="Arial Unicode MS" pitchFamily="34" charset="-128"/>
                <a:cs typeface="Arial Unicode MS" pitchFamily="34" charset="-128"/>
              </a:rPr>
              <a:t>…</a:t>
            </a:r>
            <a:endParaRPr lang="fr-CA" sz="2800" dirty="0">
              <a:solidFill>
                <a:srgbClr val="002060"/>
              </a:solidFill>
              <a:latin typeface="Arial Unicode MS" pitchFamily="34" charset="-128"/>
              <a:ea typeface="Arial Unicode MS" pitchFamily="34" charset="-128"/>
              <a:cs typeface="Arial Unicode MS" pitchFamily="34" charset="-128"/>
            </a:endParaRPr>
          </a:p>
        </p:txBody>
      </p:sp>
      <p:sp>
        <p:nvSpPr>
          <p:cNvPr id="3" name="Rectangle 2"/>
          <p:cNvSpPr/>
          <p:nvPr/>
        </p:nvSpPr>
        <p:spPr>
          <a:xfrm>
            <a:off x="3243196" y="4417674"/>
            <a:ext cx="5772734"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8000" b="1" cap="all" spc="0" dirty="0" smtClean="0">
                <a:ln w="0"/>
                <a:solidFill>
                  <a:srgbClr val="002060"/>
                </a:solidFill>
                <a:effectLst>
                  <a:reflection blurRad="12700" stA="50000" endPos="50000" dist="5000" dir="5400000" sy="-100000" rotWithShape="0"/>
                </a:effectLst>
                <a:latin typeface="Arial Unicode MS" pitchFamily="34" charset="-128"/>
                <a:ea typeface="Arial Unicode MS" pitchFamily="34" charset="-128"/>
                <a:cs typeface="Arial Unicode MS" pitchFamily="34" charset="-128"/>
              </a:rPr>
              <a:t>SOMMAIRE</a:t>
            </a:r>
            <a:endParaRPr lang="fr-FR" sz="8000" b="1" cap="all" spc="0" dirty="0">
              <a:ln w="0"/>
              <a:solidFill>
                <a:srgbClr val="002060"/>
              </a:solidFill>
              <a:effectLst>
                <a:reflection blurRad="12700" stA="50000" endPos="50000" dist="5000" dir="5400000" sy="-100000" rotWithShape="0"/>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507123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48" y="4357667"/>
            <a:ext cx="576064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8000" b="1" cap="all" spc="0" dirty="0" smtClean="0">
                <a:ln w="0"/>
                <a:solidFill>
                  <a:srgbClr val="002060"/>
                </a:solidFill>
                <a:effectLst>
                  <a:reflection blurRad="12700" stA="50000" endPos="50000" dist="5000" dir="5400000" sy="-100000" rotWithShape="0"/>
                </a:effectLst>
                <a:latin typeface="Arial Unicode MS" pitchFamily="34" charset="-128"/>
                <a:ea typeface="Arial Unicode MS" pitchFamily="34" charset="-128"/>
                <a:cs typeface="Arial Unicode MS" pitchFamily="34" charset="-128"/>
              </a:rPr>
              <a:t>PRIONS</a:t>
            </a:r>
            <a:endParaRPr lang="fr-FR" sz="8000" b="1" cap="all" spc="0" dirty="0">
              <a:ln w="0"/>
              <a:solidFill>
                <a:srgbClr val="002060"/>
              </a:solidFill>
              <a:effectLst>
                <a:reflection blurRad="12700" stA="50000" endPos="50000" dist="5000" dir="5400000" sy="-100000" rotWithShape="0"/>
              </a:effectLst>
              <a:latin typeface="Arial Unicode MS" pitchFamily="34" charset="-128"/>
              <a:ea typeface="Arial Unicode MS" pitchFamily="34" charset="-128"/>
              <a:cs typeface="Arial Unicode MS" pitchFamily="34" charset="-128"/>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237653"/>
          </a:xfrm>
          <a:prstGeom prst="rect">
            <a:avLst/>
          </a:prstGeom>
        </p:spPr>
      </p:pic>
      <p:sp>
        <p:nvSpPr>
          <p:cNvPr id="5" name="Rectangle 4"/>
          <p:cNvSpPr/>
          <p:nvPr/>
        </p:nvSpPr>
        <p:spPr>
          <a:xfrm>
            <a:off x="0" y="3877613"/>
            <a:ext cx="3779912" cy="215444"/>
          </a:xfrm>
          <a:prstGeom prst="rect">
            <a:avLst/>
          </a:prstGeom>
        </p:spPr>
        <p:txBody>
          <a:bodyPr wrap="square">
            <a:spAutoFit/>
          </a:bodyPr>
          <a:lstStyle/>
          <a:p>
            <a:r>
              <a:rPr lang="fr-CA" sz="800" dirty="0">
                <a:latin typeface="Arial Unicode MS" pitchFamily="34" charset="-128"/>
                <a:ea typeface="Arial Unicode MS" pitchFamily="34" charset="-128"/>
                <a:cs typeface="Arial Unicode MS" pitchFamily="34" charset="-128"/>
                <a:hlinkClick r:id="rId3"/>
              </a:rPr>
              <a:t>http://impdfilipinas.blogspot.com/2010/11/overcoming-your-problems.html</a:t>
            </a:r>
            <a:endParaRPr lang="fr-CA" sz="8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138231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9140000">
            <a:off x="248575" y="483324"/>
            <a:ext cx="5650992" cy="1006258"/>
          </a:xfrm>
        </p:spPr>
        <p:txBody>
          <a:bodyPr/>
          <a:lstStyle/>
          <a:p>
            <a:r>
              <a:rPr lang="fr-CA" dirty="0" smtClean="0">
                <a:latin typeface="Arial Unicode MS" pitchFamily="34" charset="-128"/>
                <a:ea typeface="Arial Unicode MS" pitchFamily="34" charset="-128"/>
                <a:cs typeface="Arial Unicode MS" pitchFamily="34" charset="-128"/>
              </a:rPr>
              <a:t>1.  LES </a:t>
            </a:r>
            <a:r>
              <a:rPr lang="fr-CA" dirty="0">
                <a:latin typeface="Arial Unicode MS" pitchFamily="34" charset="-128"/>
                <a:ea typeface="Arial Unicode MS" pitchFamily="34" charset="-128"/>
                <a:cs typeface="Arial Unicode MS" pitchFamily="34" charset="-128"/>
              </a:rPr>
              <a:t>PROPHÉTIES</a:t>
            </a:r>
          </a:p>
        </p:txBody>
      </p:sp>
    </p:spTree>
    <p:extLst>
      <p:ext uri="{BB962C8B-B14F-4D97-AF65-F5344CB8AC3E}">
        <p14:creationId xmlns:p14="http://schemas.microsoft.com/office/powerpoint/2010/main" val="726997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19140000">
            <a:off x="389004" y="487813"/>
            <a:ext cx="5648623" cy="2091165"/>
          </a:xfrm>
        </p:spPr>
        <p:txBody>
          <a:bodyPr/>
          <a:lstStyle/>
          <a:p>
            <a:pPr lvl="0" algn="ctr"/>
            <a:r>
              <a:rPr lang="fr-CA" b="1" dirty="0"/>
              <a:t>12 principales prophéties : </a:t>
            </a:r>
            <a:r>
              <a:rPr lang="fr-CA" b="1" dirty="0" smtClean="0"/>
              <a:t/>
            </a:r>
            <a:br>
              <a:rPr lang="fr-CA" b="1" dirty="0" smtClean="0"/>
            </a:br>
            <a:endParaRPr lang="fr-CA" dirty="0"/>
          </a:p>
        </p:txBody>
      </p:sp>
      <p:sp>
        <p:nvSpPr>
          <p:cNvPr id="3" name="Sous-titre 2"/>
          <p:cNvSpPr>
            <a:spLocks noGrp="1"/>
          </p:cNvSpPr>
          <p:nvPr>
            <p:ph type="subTitle" idx="1"/>
          </p:nvPr>
        </p:nvSpPr>
        <p:spPr>
          <a:xfrm rot="19435869">
            <a:off x="1212278" y="2059104"/>
            <a:ext cx="6511131" cy="274383"/>
          </a:xfrm>
        </p:spPr>
        <p:txBody>
          <a:bodyPr>
            <a:normAutofit fontScale="62500" lnSpcReduction="20000"/>
          </a:bodyPr>
          <a:lstStyle/>
          <a:p>
            <a:r>
              <a:rPr lang="fr-CA" b="1" u="sng" dirty="0">
                <a:hlinkClick r:id="rId2"/>
              </a:rPr>
              <a:t>http://jesus-is-the-way.com/FirstComing.html</a:t>
            </a:r>
            <a:r>
              <a:rPr lang="fr-CA" dirty="0"/>
              <a:t/>
            </a:r>
            <a:br>
              <a:rPr lang="fr-CA" dirty="0"/>
            </a:br>
            <a:endParaRPr lang="fr-CA" dirty="0"/>
          </a:p>
        </p:txBody>
      </p:sp>
      <p:sp>
        <p:nvSpPr>
          <p:cNvPr id="5" name="Rectangle 4"/>
          <p:cNvSpPr/>
          <p:nvPr/>
        </p:nvSpPr>
        <p:spPr>
          <a:xfrm>
            <a:off x="5053817" y="1777380"/>
            <a:ext cx="4090183" cy="3785652"/>
          </a:xfrm>
          <a:prstGeom prst="rect">
            <a:avLst/>
          </a:prstGeom>
        </p:spPr>
        <p:txBody>
          <a:bodyPr wrap="square">
            <a:spAutoFit/>
          </a:bodyPr>
          <a:lstStyle/>
          <a:p>
            <a:pPr lvl="1"/>
            <a:r>
              <a:rPr lang="fr-FR" b="1" dirty="0">
                <a:solidFill>
                  <a:srgbClr val="FFFF00"/>
                </a:solidFill>
                <a:latin typeface="Arial Unicode MS" pitchFamily="34" charset="-128"/>
                <a:ea typeface="Arial Unicode MS" pitchFamily="34" charset="-128"/>
                <a:cs typeface="Arial Unicode MS" pitchFamily="34" charset="-128"/>
              </a:rPr>
              <a:t>Il serait un descendant de David</a:t>
            </a:r>
            <a:r>
              <a:rPr lang="fr-FR" dirty="0">
                <a:solidFill>
                  <a:srgbClr val="FFFF00"/>
                </a:solidFill>
                <a:latin typeface="Arial Unicode MS" pitchFamily="34" charset="-128"/>
                <a:ea typeface="Arial Unicode MS" pitchFamily="34" charset="-128"/>
                <a:cs typeface="Arial Unicode MS" pitchFamily="34" charset="-128"/>
              </a:rPr>
              <a:t/>
            </a:r>
            <a:br>
              <a:rPr lang="fr-FR" dirty="0">
                <a:solidFill>
                  <a:srgbClr val="FFFF00"/>
                </a:solidFill>
                <a:latin typeface="Arial Unicode MS" pitchFamily="34" charset="-128"/>
                <a:ea typeface="Arial Unicode MS" pitchFamily="34" charset="-128"/>
                <a:cs typeface="Arial Unicode MS" pitchFamily="34" charset="-128"/>
              </a:rPr>
            </a:br>
            <a:r>
              <a:rPr lang="fr-FR" sz="1200" dirty="0">
                <a:latin typeface="Arial Unicode MS" pitchFamily="34" charset="-128"/>
                <a:ea typeface="Arial Unicode MS" pitchFamily="34" charset="-128"/>
                <a:cs typeface="Arial Unicode MS" pitchFamily="34" charset="-128"/>
              </a:rPr>
              <a:t>(2 Samuel 7:4-5,12-13; 1 Chroniques 17:11-14; Psaume 132:11; Luc 1:32-33,67-69, Actes 2:29-30, Matthieu 1:17; Romains 1:3)</a:t>
            </a:r>
            <a:endParaRPr lang="fr-CA" sz="1200" dirty="0">
              <a:latin typeface="Arial Unicode MS" pitchFamily="34" charset="-128"/>
              <a:ea typeface="Arial Unicode MS" pitchFamily="34" charset="-128"/>
              <a:cs typeface="Arial Unicode MS" pitchFamily="34" charset="-128"/>
            </a:endParaRPr>
          </a:p>
          <a:p>
            <a:r>
              <a:rPr lang="fr-CA" b="1" dirty="0">
                <a:solidFill>
                  <a:srgbClr val="FFFF00"/>
                </a:solidFill>
                <a:latin typeface="Arial Unicode MS" pitchFamily="34" charset="-128"/>
                <a:ea typeface="Arial Unicode MS" pitchFamily="34" charset="-128"/>
                <a:cs typeface="Arial Unicode MS" pitchFamily="34" charset="-128"/>
              </a:rPr>
              <a:t> </a:t>
            </a:r>
            <a:endParaRPr lang="fr-CA" dirty="0">
              <a:solidFill>
                <a:srgbClr val="FFFF00"/>
              </a:solidFill>
              <a:latin typeface="Arial Unicode MS" pitchFamily="34" charset="-128"/>
              <a:ea typeface="Arial Unicode MS" pitchFamily="34" charset="-128"/>
              <a:cs typeface="Arial Unicode MS" pitchFamily="34" charset="-128"/>
            </a:endParaRPr>
          </a:p>
          <a:p>
            <a:pPr lvl="1"/>
            <a:r>
              <a:rPr lang="fr-FR" b="1" dirty="0">
                <a:solidFill>
                  <a:srgbClr val="FFFF00"/>
                </a:solidFill>
                <a:latin typeface="Arial Unicode MS" pitchFamily="34" charset="-128"/>
                <a:ea typeface="Arial Unicode MS" pitchFamily="34" charset="-128"/>
                <a:cs typeface="Arial Unicode MS" pitchFamily="34" charset="-128"/>
              </a:rPr>
              <a:t>Il serait né à Bethléem </a:t>
            </a:r>
            <a:br>
              <a:rPr lang="fr-FR" b="1" dirty="0">
                <a:solidFill>
                  <a:srgbClr val="FFFF00"/>
                </a:solidFill>
                <a:latin typeface="Arial Unicode MS" pitchFamily="34" charset="-128"/>
                <a:ea typeface="Arial Unicode MS" pitchFamily="34" charset="-128"/>
                <a:cs typeface="Arial Unicode MS" pitchFamily="34" charset="-128"/>
              </a:rPr>
            </a:br>
            <a:r>
              <a:rPr lang="fr-FR" sz="1200" dirty="0">
                <a:latin typeface="Arial Unicode MS" pitchFamily="34" charset="-128"/>
                <a:ea typeface="Arial Unicode MS" pitchFamily="34" charset="-128"/>
                <a:cs typeface="Arial Unicode MS" pitchFamily="34" charset="-128"/>
              </a:rPr>
              <a:t>(Michée 5:2; Matthieu 2:4-6; Jean </a:t>
            </a:r>
            <a:r>
              <a:rPr lang="fr-FR" sz="1200" dirty="0" smtClean="0">
                <a:latin typeface="Arial Unicode MS" pitchFamily="34" charset="-128"/>
                <a:ea typeface="Arial Unicode MS" pitchFamily="34" charset="-128"/>
                <a:cs typeface="Arial Unicode MS" pitchFamily="34" charset="-128"/>
              </a:rPr>
              <a:t>7:42)</a:t>
            </a:r>
            <a:endParaRPr lang="fr-CA" sz="1200" dirty="0">
              <a:latin typeface="Arial Unicode MS" pitchFamily="34" charset="-128"/>
              <a:ea typeface="Arial Unicode MS" pitchFamily="34" charset="-128"/>
              <a:cs typeface="Arial Unicode MS" pitchFamily="34" charset="-128"/>
            </a:endParaRPr>
          </a:p>
          <a:p>
            <a:r>
              <a:rPr lang="fr-FR" dirty="0">
                <a:solidFill>
                  <a:srgbClr val="FFFF00"/>
                </a:solidFill>
                <a:latin typeface="Arial Unicode MS" pitchFamily="34" charset="-128"/>
                <a:ea typeface="Arial Unicode MS" pitchFamily="34" charset="-128"/>
                <a:cs typeface="Arial Unicode MS" pitchFamily="34" charset="-128"/>
              </a:rPr>
              <a:t> </a:t>
            </a:r>
            <a:endParaRPr lang="fr-CA" dirty="0">
              <a:solidFill>
                <a:srgbClr val="FFFF00"/>
              </a:solidFill>
              <a:latin typeface="Arial Unicode MS" pitchFamily="34" charset="-128"/>
              <a:ea typeface="Arial Unicode MS" pitchFamily="34" charset="-128"/>
              <a:cs typeface="Arial Unicode MS" pitchFamily="34" charset="-128"/>
            </a:endParaRPr>
          </a:p>
          <a:p>
            <a:pPr lvl="1"/>
            <a:r>
              <a:rPr lang="fr-FR" b="1" dirty="0">
                <a:solidFill>
                  <a:srgbClr val="FFFF00"/>
                </a:solidFill>
                <a:latin typeface="Arial Unicode MS" pitchFamily="34" charset="-128"/>
                <a:ea typeface="Arial Unicode MS" pitchFamily="34" charset="-128"/>
                <a:cs typeface="Arial Unicode MS" pitchFamily="34" charset="-128"/>
              </a:rPr>
              <a:t>Il serait né d'une vierge</a:t>
            </a:r>
            <a:r>
              <a:rPr lang="fr-FR" dirty="0">
                <a:solidFill>
                  <a:srgbClr val="FFFF00"/>
                </a:solidFill>
                <a:latin typeface="Arial Unicode MS" pitchFamily="34" charset="-128"/>
                <a:ea typeface="Arial Unicode MS" pitchFamily="34" charset="-128"/>
                <a:cs typeface="Arial Unicode MS" pitchFamily="34" charset="-128"/>
              </a:rPr>
              <a:t/>
            </a:r>
            <a:br>
              <a:rPr lang="fr-FR" dirty="0">
                <a:solidFill>
                  <a:srgbClr val="FFFF00"/>
                </a:solidFill>
                <a:latin typeface="Arial Unicode MS" pitchFamily="34" charset="-128"/>
                <a:ea typeface="Arial Unicode MS" pitchFamily="34" charset="-128"/>
                <a:cs typeface="Arial Unicode MS" pitchFamily="34" charset="-128"/>
              </a:rPr>
            </a:br>
            <a:r>
              <a:rPr lang="fr-FR" sz="1200" dirty="0">
                <a:latin typeface="Arial Unicode MS" pitchFamily="34" charset="-128"/>
                <a:ea typeface="Arial Unicode MS" pitchFamily="34" charset="-128"/>
                <a:cs typeface="Arial Unicode MS" pitchFamily="34" charset="-128"/>
              </a:rPr>
              <a:t>(Esaïe 7:14; Matthieu 1:20-23, Galates 4:4)</a:t>
            </a:r>
            <a:endParaRPr lang="fr-CA" sz="1200" dirty="0">
              <a:latin typeface="Arial Unicode MS" pitchFamily="34" charset="-128"/>
              <a:ea typeface="Arial Unicode MS" pitchFamily="34" charset="-128"/>
              <a:cs typeface="Arial Unicode MS" pitchFamily="34" charset="-128"/>
            </a:endParaRPr>
          </a:p>
          <a:p>
            <a:r>
              <a:rPr lang="fr-FR" dirty="0">
                <a:latin typeface="Arial Unicode MS" pitchFamily="34" charset="-128"/>
                <a:ea typeface="Arial Unicode MS" pitchFamily="34" charset="-128"/>
                <a:cs typeface="Arial Unicode MS" pitchFamily="34" charset="-128"/>
              </a:rPr>
              <a:t> </a:t>
            </a:r>
            <a:endParaRPr lang="fr-CA" dirty="0">
              <a:latin typeface="Arial Unicode MS" pitchFamily="34" charset="-128"/>
              <a:ea typeface="Arial Unicode MS" pitchFamily="34" charset="-128"/>
              <a:cs typeface="Arial Unicode MS" pitchFamily="34" charset="-128"/>
            </a:endParaRPr>
          </a:p>
          <a:p>
            <a:pPr lvl="1"/>
            <a:r>
              <a:rPr lang="fr-FR" b="1" dirty="0">
                <a:solidFill>
                  <a:srgbClr val="FFFF00"/>
                </a:solidFill>
                <a:latin typeface="Arial Unicode MS" pitchFamily="34" charset="-128"/>
                <a:ea typeface="Arial Unicode MS" pitchFamily="34" charset="-128"/>
                <a:cs typeface="Arial Unicode MS" pitchFamily="34" charset="-128"/>
              </a:rPr>
              <a:t>Il irait en Egypte et retourner à la terre d'Israël.</a:t>
            </a:r>
            <a:r>
              <a:rPr lang="fr-FR" dirty="0">
                <a:solidFill>
                  <a:srgbClr val="FFFF00"/>
                </a:solidFill>
                <a:latin typeface="Arial Unicode MS" pitchFamily="34" charset="-128"/>
                <a:ea typeface="Arial Unicode MS" pitchFamily="34" charset="-128"/>
                <a:cs typeface="Arial Unicode MS" pitchFamily="34" charset="-128"/>
              </a:rPr>
              <a:t/>
            </a:r>
            <a:br>
              <a:rPr lang="fr-FR" dirty="0">
                <a:solidFill>
                  <a:srgbClr val="FFFF00"/>
                </a:solidFill>
                <a:latin typeface="Arial Unicode MS" pitchFamily="34" charset="-128"/>
                <a:ea typeface="Arial Unicode MS" pitchFamily="34" charset="-128"/>
                <a:cs typeface="Arial Unicode MS" pitchFamily="34" charset="-128"/>
              </a:rPr>
            </a:br>
            <a:r>
              <a:rPr lang="fr-FR" sz="1200" dirty="0">
                <a:latin typeface="Arial Unicode MS" pitchFamily="34" charset="-128"/>
                <a:ea typeface="Arial Unicode MS" pitchFamily="34" charset="-128"/>
                <a:cs typeface="Arial Unicode MS" pitchFamily="34" charset="-128"/>
              </a:rPr>
              <a:t>(Osée 11:1; Matthieu 2:13-15)</a:t>
            </a:r>
            <a:endParaRPr lang="fr-CA" sz="1200" dirty="0">
              <a:latin typeface="Arial Unicode MS" pitchFamily="34" charset="-128"/>
              <a:ea typeface="Arial Unicode MS" pitchFamily="34" charset="-128"/>
              <a:cs typeface="Arial Unicode MS" pitchFamily="34" charset="-128"/>
            </a:endParaRPr>
          </a:p>
          <a:p>
            <a:r>
              <a:rPr lang="fr-CA" b="1" dirty="0">
                <a:latin typeface="Arial Unicode MS" pitchFamily="34" charset="-128"/>
                <a:ea typeface="Arial Unicode MS" pitchFamily="34" charset="-128"/>
                <a:cs typeface="Arial Unicode MS" pitchFamily="34" charset="-128"/>
              </a:rPr>
              <a:t> </a:t>
            </a:r>
            <a:endParaRPr lang="fr-CA"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48577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19140000">
            <a:off x="316715" y="709527"/>
            <a:ext cx="5648623" cy="2091165"/>
          </a:xfrm>
        </p:spPr>
        <p:txBody>
          <a:bodyPr/>
          <a:lstStyle/>
          <a:p>
            <a:pPr lvl="0" algn="ctr"/>
            <a:r>
              <a:rPr lang="fr-CA" b="1" dirty="0"/>
              <a:t>12 principales </a:t>
            </a:r>
            <a:r>
              <a:rPr lang="fr-CA" b="1" dirty="0" smtClean="0"/>
              <a:t/>
            </a:r>
            <a:br>
              <a:rPr lang="fr-CA" b="1" dirty="0" smtClean="0"/>
            </a:br>
            <a:r>
              <a:rPr lang="fr-CA" b="1" dirty="0" smtClean="0"/>
              <a:t>prophéties</a:t>
            </a:r>
            <a:r>
              <a:rPr lang="fr-CA" b="1" dirty="0"/>
              <a:t> </a:t>
            </a:r>
            <a:br>
              <a:rPr lang="fr-CA" b="1" dirty="0"/>
            </a:br>
            <a:r>
              <a:rPr lang="fr-CA" b="1" dirty="0" smtClean="0"/>
              <a:t>(suite)</a:t>
            </a:r>
            <a:br>
              <a:rPr lang="fr-CA" b="1" dirty="0" smtClean="0"/>
            </a:br>
            <a:endParaRPr lang="fr-CA" dirty="0"/>
          </a:p>
        </p:txBody>
      </p:sp>
      <p:sp>
        <p:nvSpPr>
          <p:cNvPr id="3" name="Sous-titre 2"/>
          <p:cNvSpPr>
            <a:spLocks noGrp="1"/>
          </p:cNvSpPr>
          <p:nvPr>
            <p:ph type="subTitle" idx="1"/>
          </p:nvPr>
        </p:nvSpPr>
        <p:spPr>
          <a:xfrm rot="19304770">
            <a:off x="1212278" y="2059104"/>
            <a:ext cx="6511131" cy="274383"/>
          </a:xfrm>
        </p:spPr>
        <p:txBody>
          <a:bodyPr>
            <a:normAutofit fontScale="62500" lnSpcReduction="20000"/>
          </a:bodyPr>
          <a:lstStyle/>
          <a:p>
            <a:pPr algn="ctr"/>
            <a:r>
              <a:rPr lang="fr-CA" b="1" u="sng" dirty="0">
                <a:hlinkClick r:id="rId2"/>
              </a:rPr>
              <a:t>http://jesus-is-the-way.com/FirstComing.html</a:t>
            </a:r>
            <a:r>
              <a:rPr lang="fr-CA" dirty="0"/>
              <a:t/>
            </a:r>
            <a:br>
              <a:rPr lang="fr-CA" dirty="0"/>
            </a:br>
            <a:endParaRPr lang="fr-CA" dirty="0"/>
          </a:p>
        </p:txBody>
      </p:sp>
      <p:sp>
        <p:nvSpPr>
          <p:cNvPr id="5" name="Rectangle 4"/>
          <p:cNvSpPr/>
          <p:nvPr/>
        </p:nvSpPr>
        <p:spPr>
          <a:xfrm>
            <a:off x="5088664" y="1657367"/>
            <a:ext cx="4090183" cy="4278094"/>
          </a:xfrm>
          <a:prstGeom prst="rect">
            <a:avLst/>
          </a:prstGeom>
        </p:spPr>
        <p:txBody>
          <a:bodyPr wrap="square">
            <a:spAutoFit/>
          </a:bodyPr>
          <a:lstStyle/>
          <a:p>
            <a:pPr lvl="1"/>
            <a:r>
              <a:rPr lang="fr-FR" b="1" dirty="0">
                <a:solidFill>
                  <a:srgbClr val="FFFF00"/>
                </a:solidFill>
                <a:latin typeface="Arial Unicode MS" pitchFamily="34" charset="-128"/>
                <a:ea typeface="Arial Unicode MS" pitchFamily="34" charset="-128"/>
                <a:cs typeface="Arial Unicode MS" pitchFamily="34" charset="-128"/>
              </a:rPr>
              <a:t>Il ne serait pas physiquement </a:t>
            </a:r>
            <a:r>
              <a:rPr lang="fr-FR" b="1" dirty="0" smtClean="0">
                <a:solidFill>
                  <a:srgbClr val="FFFF00"/>
                </a:solidFill>
                <a:latin typeface="Arial Unicode MS" pitchFamily="34" charset="-128"/>
                <a:ea typeface="Arial Unicode MS" pitchFamily="34" charset="-128"/>
                <a:cs typeface="Arial Unicode MS" pitchFamily="34" charset="-128"/>
              </a:rPr>
              <a:t>attirant</a:t>
            </a:r>
            <a:r>
              <a:rPr lang="fr-FR" b="1" dirty="0">
                <a:solidFill>
                  <a:srgbClr val="FFFF00"/>
                </a:solidFill>
                <a:latin typeface="Arial Unicode MS" pitchFamily="34" charset="-128"/>
                <a:ea typeface="Arial Unicode MS" pitchFamily="34" charset="-128"/>
                <a:cs typeface="Arial Unicode MS" pitchFamily="34" charset="-128"/>
              </a:rPr>
              <a:t/>
            </a:r>
            <a:br>
              <a:rPr lang="fr-FR" b="1" dirty="0">
                <a:solidFill>
                  <a:srgbClr val="FFFF00"/>
                </a:solidFill>
                <a:latin typeface="Arial Unicode MS" pitchFamily="34" charset="-128"/>
                <a:ea typeface="Arial Unicode MS" pitchFamily="34" charset="-128"/>
                <a:cs typeface="Arial Unicode MS" pitchFamily="34" charset="-128"/>
              </a:rPr>
            </a:br>
            <a:r>
              <a:rPr lang="fr-FR" dirty="0">
                <a:latin typeface="Arial Unicode MS" pitchFamily="34" charset="-128"/>
                <a:ea typeface="Arial Unicode MS" pitchFamily="34" charset="-128"/>
                <a:cs typeface="Arial Unicode MS" pitchFamily="34" charset="-128"/>
              </a:rPr>
              <a:t>(Esaïe 53:2; Psaume 22:06; </a:t>
            </a:r>
            <a:r>
              <a:rPr lang="fr-FR" dirty="0" smtClean="0">
                <a:latin typeface="Arial Unicode MS" pitchFamily="34" charset="-128"/>
                <a:ea typeface="Arial Unicode MS" pitchFamily="34" charset="-128"/>
                <a:cs typeface="Arial Unicode MS" pitchFamily="34" charset="-128"/>
              </a:rPr>
              <a:t>Marc </a:t>
            </a:r>
            <a:r>
              <a:rPr lang="fr-FR" dirty="0">
                <a:latin typeface="Arial Unicode MS" pitchFamily="34" charset="-128"/>
                <a:ea typeface="Arial Unicode MS" pitchFamily="34" charset="-128"/>
                <a:cs typeface="Arial Unicode MS" pitchFamily="34" charset="-128"/>
              </a:rPr>
              <a:t>6:1-3; 2:07 Philippiens)</a:t>
            </a:r>
            <a:endParaRPr lang="fr-CA" dirty="0">
              <a:latin typeface="Arial Unicode MS" pitchFamily="34" charset="-128"/>
              <a:ea typeface="Arial Unicode MS" pitchFamily="34" charset="-128"/>
              <a:cs typeface="Arial Unicode MS" pitchFamily="34" charset="-128"/>
            </a:endParaRPr>
          </a:p>
          <a:p>
            <a:r>
              <a:rPr lang="fr-CA" dirty="0">
                <a:latin typeface="Arial Unicode MS" pitchFamily="34" charset="-128"/>
                <a:ea typeface="Arial Unicode MS" pitchFamily="34" charset="-128"/>
                <a:cs typeface="Arial Unicode MS" pitchFamily="34" charset="-128"/>
              </a:rPr>
              <a:t> </a:t>
            </a:r>
          </a:p>
          <a:p>
            <a:pPr lvl="1"/>
            <a:r>
              <a:rPr lang="fr-FR" b="1" dirty="0">
                <a:solidFill>
                  <a:srgbClr val="FFFF00"/>
                </a:solidFill>
                <a:latin typeface="Arial Unicode MS" pitchFamily="34" charset="-128"/>
                <a:ea typeface="Arial Unicode MS" pitchFamily="34" charset="-128"/>
                <a:cs typeface="Arial Unicode MS" pitchFamily="34" charset="-128"/>
              </a:rPr>
              <a:t>Son message ne serait pas </a:t>
            </a:r>
            <a:r>
              <a:rPr lang="fr-FR" b="1" dirty="0" smtClean="0">
                <a:solidFill>
                  <a:srgbClr val="FFFF00"/>
                </a:solidFill>
                <a:latin typeface="Arial Unicode MS" pitchFamily="34" charset="-128"/>
                <a:ea typeface="Arial Unicode MS" pitchFamily="34" charset="-128"/>
                <a:cs typeface="Arial Unicode MS" pitchFamily="34" charset="-128"/>
              </a:rPr>
              <a:t>cru</a:t>
            </a:r>
            <a:r>
              <a:rPr lang="fr-FR" b="1" dirty="0">
                <a:latin typeface="Arial Unicode MS" pitchFamily="34" charset="-128"/>
                <a:ea typeface="Arial Unicode MS" pitchFamily="34" charset="-128"/>
                <a:cs typeface="Arial Unicode MS" pitchFamily="34" charset="-128"/>
              </a:rPr>
              <a:t/>
            </a:r>
            <a:br>
              <a:rPr lang="fr-FR" b="1" dirty="0">
                <a:latin typeface="Arial Unicode MS" pitchFamily="34" charset="-128"/>
                <a:ea typeface="Arial Unicode MS" pitchFamily="34" charset="-128"/>
                <a:cs typeface="Arial Unicode MS" pitchFamily="34" charset="-128"/>
              </a:rPr>
            </a:br>
            <a:r>
              <a:rPr lang="fr-FR" dirty="0">
                <a:latin typeface="Arial Unicode MS" pitchFamily="34" charset="-128"/>
                <a:ea typeface="Arial Unicode MS" pitchFamily="34" charset="-128"/>
                <a:cs typeface="Arial Unicode MS" pitchFamily="34" charset="-128"/>
              </a:rPr>
              <a:t>(Esaïe 53:1; Jean 12:37-38)</a:t>
            </a:r>
            <a:endParaRPr lang="fr-CA" dirty="0">
              <a:latin typeface="Arial Unicode MS" pitchFamily="34" charset="-128"/>
              <a:ea typeface="Arial Unicode MS" pitchFamily="34" charset="-128"/>
              <a:cs typeface="Arial Unicode MS" pitchFamily="34" charset="-128"/>
            </a:endParaRPr>
          </a:p>
          <a:p>
            <a:r>
              <a:rPr lang="fr-CA" dirty="0">
                <a:latin typeface="Arial Unicode MS" pitchFamily="34" charset="-128"/>
                <a:ea typeface="Arial Unicode MS" pitchFamily="34" charset="-128"/>
                <a:cs typeface="Arial Unicode MS" pitchFamily="34" charset="-128"/>
              </a:rPr>
              <a:t> </a:t>
            </a:r>
          </a:p>
          <a:p>
            <a:pPr lvl="1"/>
            <a:r>
              <a:rPr lang="fr-FR" b="1" dirty="0">
                <a:solidFill>
                  <a:srgbClr val="FFFF00"/>
                </a:solidFill>
                <a:latin typeface="Arial Unicode MS" pitchFamily="34" charset="-128"/>
                <a:ea typeface="Arial Unicode MS" pitchFamily="34" charset="-128"/>
                <a:cs typeface="Arial Unicode MS" pitchFamily="34" charset="-128"/>
              </a:rPr>
              <a:t>Ses disciples </a:t>
            </a:r>
            <a:r>
              <a:rPr lang="fr-FR" b="1" dirty="0" smtClean="0">
                <a:solidFill>
                  <a:srgbClr val="FFFF00"/>
                </a:solidFill>
                <a:latin typeface="Arial Unicode MS" pitchFamily="34" charset="-128"/>
                <a:ea typeface="Arial Unicode MS" pitchFamily="34" charset="-128"/>
                <a:cs typeface="Arial Unicode MS" pitchFamily="34" charset="-128"/>
              </a:rPr>
              <a:t>l'abandonneraient</a:t>
            </a:r>
            <a:r>
              <a:rPr lang="fr-FR" dirty="0">
                <a:solidFill>
                  <a:srgbClr val="FFFF00"/>
                </a:solidFill>
                <a:latin typeface="Arial Unicode MS" pitchFamily="34" charset="-128"/>
                <a:ea typeface="Arial Unicode MS" pitchFamily="34" charset="-128"/>
                <a:cs typeface="Arial Unicode MS" pitchFamily="34" charset="-128"/>
              </a:rPr>
              <a:t/>
            </a:r>
            <a:br>
              <a:rPr lang="fr-FR" dirty="0">
                <a:solidFill>
                  <a:srgbClr val="FFFF00"/>
                </a:solidFill>
                <a:latin typeface="Arial Unicode MS" pitchFamily="34" charset="-128"/>
                <a:ea typeface="Arial Unicode MS" pitchFamily="34" charset="-128"/>
                <a:cs typeface="Arial Unicode MS" pitchFamily="34" charset="-128"/>
              </a:rPr>
            </a:br>
            <a:r>
              <a:rPr lang="fr-FR" dirty="0">
                <a:latin typeface="Arial Unicode MS" pitchFamily="34" charset="-128"/>
                <a:ea typeface="Arial Unicode MS" pitchFamily="34" charset="-128"/>
                <a:cs typeface="Arial Unicode MS" pitchFamily="34" charset="-128"/>
              </a:rPr>
              <a:t>(Zacharie 13:7; Matthieu 26:31-35,56)</a:t>
            </a:r>
            <a:endParaRPr lang="fr-CA" dirty="0">
              <a:latin typeface="Arial Unicode MS" pitchFamily="34" charset="-128"/>
              <a:ea typeface="Arial Unicode MS" pitchFamily="34" charset="-128"/>
              <a:cs typeface="Arial Unicode MS" pitchFamily="34" charset="-128"/>
            </a:endParaRPr>
          </a:p>
          <a:p>
            <a:r>
              <a:rPr lang="fr-FR" b="1" dirty="0">
                <a:latin typeface="Arial Unicode MS" pitchFamily="34" charset="-128"/>
                <a:ea typeface="Arial Unicode MS" pitchFamily="34" charset="-128"/>
                <a:cs typeface="Arial Unicode MS" pitchFamily="34" charset="-128"/>
              </a:rPr>
              <a:t> </a:t>
            </a:r>
            <a:endParaRPr lang="fr-CA" dirty="0">
              <a:latin typeface="Arial Unicode MS" pitchFamily="34" charset="-128"/>
              <a:ea typeface="Arial Unicode MS" pitchFamily="34" charset="-128"/>
              <a:cs typeface="Arial Unicode MS" pitchFamily="34" charset="-128"/>
            </a:endParaRPr>
          </a:p>
          <a:p>
            <a:pPr lvl="1"/>
            <a:r>
              <a:rPr lang="fr-FR" b="1" dirty="0">
                <a:solidFill>
                  <a:srgbClr val="FFFF00"/>
                </a:solidFill>
                <a:latin typeface="Arial Unicode MS" pitchFamily="34" charset="-128"/>
                <a:ea typeface="Arial Unicode MS" pitchFamily="34" charset="-128"/>
                <a:cs typeface="Arial Unicode MS" pitchFamily="34" charset="-128"/>
              </a:rPr>
              <a:t>Il serait abandonné par </a:t>
            </a:r>
            <a:r>
              <a:rPr lang="fr-FR" b="1" dirty="0" smtClean="0">
                <a:solidFill>
                  <a:srgbClr val="FFFF00"/>
                </a:solidFill>
                <a:latin typeface="Arial Unicode MS" pitchFamily="34" charset="-128"/>
                <a:ea typeface="Arial Unicode MS" pitchFamily="34" charset="-128"/>
                <a:cs typeface="Arial Unicode MS" pitchFamily="34" charset="-128"/>
              </a:rPr>
              <a:t>Dieu</a:t>
            </a:r>
            <a:r>
              <a:rPr lang="fr-FR" b="1" dirty="0">
                <a:solidFill>
                  <a:srgbClr val="FFFF00"/>
                </a:solidFill>
                <a:latin typeface="Arial Unicode MS" pitchFamily="34" charset="-128"/>
                <a:ea typeface="Arial Unicode MS" pitchFamily="34" charset="-128"/>
                <a:cs typeface="Arial Unicode MS" pitchFamily="34" charset="-128"/>
              </a:rPr>
              <a:t/>
            </a:r>
            <a:br>
              <a:rPr lang="fr-FR" b="1" dirty="0">
                <a:solidFill>
                  <a:srgbClr val="FFFF00"/>
                </a:solidFill>
                <a:latin typeface="Arial Unicode MS" pitchFamily="34" charset="-128"/>
                <a:ea typeface="Arial Unicode MS" pitchFamily="34" charset="-128"/>
                <a:cs typeface="Arial Unicode MS" pitchFamily="34" charset="-128"/>
              </a:rPr>
            </a:br>
            <a:r>
              <a:rPr lang="fr-FR" dirty="0">
                <a:latin typeface="Arial Unicode MS" pitchFamily="34" charset="-128"/>
                <a:ea typeface="Arial Unicode MS" pitchFamily="34" charset="-128"/>
                <a:cs typeface="Arial Unicode MS" pitchFamily="34" charset="-128"/>
              </a:rPr>
              <a:t>(Psaume 22:1; Matthieu 27:46)</a:t>
            </a:r>
            <a:endParaRPr lang="fr-CA" dirty="0">
              <a:latin typeface="Arial Unicode MS" pitchFamily="34" charset="-128"/>
              <a:ea typeface="Arial Unicode MS" pitchFamily="34" charset="-128"/>
              <a:cs typeface="Arial Unicode MS" pitchFamily="34" charset="-128"/>
            </a:endParaRPr>
          </a:p>
          <a:p>
            <a:pPr lvl="1"/>
            <a:endParaRPr lang="fr-CA" sz="20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5305704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1620</TotalTime>
  <Words>780</Words>
  <Application>Microsoft Office PowerPoint</Application>
  <PresentationFormat>Affichage à l'écran (16:10)</PresentationFormat>
  <Paragraphs>151</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Angles</vt:lpstr>
      <vt:lpstr>Présentation PowerPoint</vt:lpstr>
      <vt:lpstr>Présentation PowerPoint</vt:lpstr>
      <vt:lpstr>Présentation PowerPoint</vt:lpstr>
      <vt:lpstr>Présentation PowerPoint</vt:lpstr>
      <vt:lpstr>Présentation PowerPoint</vt:lpstr>
      <vt:lpstr>Présentation PowerPoint</vt:lpstr>
      <vt:lpstr>1.  LES PROPHÉTIES</vt:lpstr>
      <vt:lpstr>12 principales prophéties :  </vt:lpstr>
      <vt:lpstr>12 principales  prophéties  (suite) </vt:lpstr>
      <vt:lpstr>12 principales prophéties  (suite) </vt:lpstr>
      <vt:lpstr>2.  La nativité</vt:lpstr>
      <vt:lpstr>Présentation PowerPoint</vt:lpstr>
      <vt:lpstr>      PAR LA VENUE DE   JÉSUS-CHRIST,  DIEU A MANIFESTÉ  QU’IL AIME L’HUMANITÉ</vt:lpstr>
      <vt:lpstr>        3.  DANS QUELLE  CONDITION SERAIT  LE QUÉBEC ?..</vt:lpstr>
      <vt:lpstr>Mangeons et buvons</vt:lpstr>
      <vt:lpstr>LE NOMBRE DE DIVORCE Est passé  de 8, 8% en 1969 à 51,9% en 2005 </vt:lpstr>
      <vt:lpstr>ANTI-DÉPRESSEURS</vt:lpstr>
      <vt:lpstr>… aucune protection aucun  engagement aucune certitude </vt:lpstr>
      <vt:lpstr>En 2009, le nombre de suicides chez les hommes s’élevait à 830, pour un taux ajusté de mortalité par suicide de 21,3 décès par 100 000 personnes. Chez les femmes, le nombre de suicides était de 233 donnant un taux ajusté de mortalité par suicide de 5,9 décès par 100 000 personnes. http://www.aqps.info/media/documents/1204_Suicide2005-2009_MAJ2011.pdf  </vt:lpstr>
      <vt:lpstr>Présentation PowerPoint</vt:lpstr>
      <vt:lpstr>4.  LE SENS  DE SA VENUE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utilisateur</cp:lastModifiedBy>
  <cp:revision>38</cp:revision>
  <dcterms:created xsi:type="dcterms:W3CDTF">2011-12-12T22:00:59Z</dcterms:created>
  <dcterms:modified xsi:type="dcterms:W3CDTF">2016-12-25T13:30:31Z</dcterms:modified>
</cp:coreProperties>
</file>