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9" r:id="rId4"/>
    <p:sldId id="258" r:id="rId5"/>
    <p:sldId id="264" r:id="rId6"/>
    <p:sldId id="263" r:id="rId7"/>
    <p:sldId id="265" r:id="rId8"/>
    <p:sldId id="267" r:id="rId9"/>
    <p:sldId id="268" r:id="rId10"/>
    <p:sldId id="27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uebec.huffingtonpost.ca/2015/02/23/ladoption-internationale-en-forte-baisse-au-quebec_n_6737432.html" TargetMode="External"/><Relationship Id="rId2" Type="http://schemas.openxmlformats.org/officeDocument/2006/relationships/hyperlink" Target="https://www.consoglobe.com/declin-adoption-enfants-dans-le-monde-c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 rot="20562333">
            <a:off x="1497874" y="2381128"/>
            <a:ext cx="2276386" cy="284585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liens apparaissant sur ce </a:t>
            </a:r>
            <a:br>
              <a:rPr lang="fr-FR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diaporama sont inscrits </a:t>
            </a:r>
          </a:p>
          <a:p>
            <a:pPr marL="0" indent="0">
              <a:buNone/>
              <a:defRPr/>
            </a:pPr>
            <a:r>
              <a:rPr lang="fr-FR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respect </a:t>
            </a:r>
            <a:br>
              <a:rPr lang="fr-FR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sources…</a:t>
            </a:r>
            <a:br>
              <a:rPr lang="fr-FR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05735" y="923122"/>
            <a:ext cx="32448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i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sites sur lesquels proviennent </a:t>
            </a:r>
          </a:p>
          <a:p>
            <a:pPr>
              <a:defRPr/>
            </a:pPr>
            <a:r>
              <a:rPr lang="fr-FR" sz="2800" b="1" i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images ne reflètent pas nécessairement </a:t>
            </a:r>
          </a:p>
          <a:p>
            <a:pPr>
              <a:defRPr/>
            </a:pPr>
            <a:r>
              <a:rPr lang="fr-FR" sz="2800" b="1" i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idées, nos valeurs, notre philosophie , </a:t>
            </a:r>
          </a:p>
          <a:p>
            <a:pPr>
              <a:defRPr/>
            </a:pPr>
            <a:r>
              <a:rPr lang="fr-FR" sz="2800" b="1" i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convictions ou notre théologie…</a:t>
            </a:r>
          </a:p>
        </p:txBody>
      </p:sp>
    </p:spTree>
    <p:extLst>
      <p:ext uri="{BB962C8B-B14F-4D97-AF65-F5344CB8AC3E}">
        <p14:creationId xmlns:p14="http://schemas.microsoft.com/office/powerpoint/2010/main" val="314921256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, bâtiment, gens&#10;&#10;Description générée avec un niveau de confiance très élevé">
            <a:extLst>
              <a:ext uri="{FF2B5EF4-FFF2-40B4-BE49-F238E27FC236}">
                <a16:creationId xmlns:a16="http://schemas.microsoft.com/office/drawing/2014/main" id="{D49F1C6C-9526-48BB-9226-8B9627B1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 descr="Une image contenant homme, personne, intérieur, mur&#10;&#10;Description générée avec un niveau de confiance très élevé">
            <a:extLst>
              <a:ext uri="{FF2B5EF4-FFF2-40B4-BE49-F238E27FC236}">
                <a16:creationId xmlns:a16="http://schemas.microsoft.com/office/drawing/2014/main" id="{47581C68-9C28-4354-9561-5463426A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235" y="0"/>
            <a:ext cx="3140765" cy="31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, mur, femme&#10;&#10;Description générée avec un niveau de confiance très élevé">
            <a:extLst>
              <a:ext uri="{FF2B5EF4-FFF2-40B4-BE49-F238E27FC236}">
                <a16:creationId xmlns:a16="http://schemas.microsoft.com/office/drawing/2014/main" id="{03061716-0EDC-40F4-9422-960EF3C03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1585912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AF258-AE0E-46DF-86BB-D428B148C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Le dimanche des orphelins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13C529-3185-4145-BB2F-E4CE771B6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dirty="0"/>
              <a:t>Avec comme invitée Diane </a:t>
            </a:r>
            <a:r>
              <a:rPr lang="fr-CA" dirty="0" err="1"/>
              <a:t>Deslongchamps</a:t>
            </a:r>
            <a:endParaRPr lang="fr-CA" dirty="0"/>
          </a:p>
        </p:txBody>
      </p:sp>
      <p:pic>
        <p:nvPicPr>
          <p:cNvPr id="4" name="Image 3" descr="Une image contenant signe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CE43C70C-FF28-4425-AFDF-6D131126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768" y="0"/>
            <a:ext cx="3037232" cy="1447400"/>
          </a:xfrm>
          <a:prstGeom prst="rect">
            <a:avLst/>
          </a:prstGeom>
        </p:spPr>
      </p:pic>
      <p:pic>
        <p:nvPicPr>
          <p:cNvPr id="6" name="Image 5" descr="Une image contenant personne, intérieur, mur, femme&#10;&#10;Description générée avec un niveau de confiance très élevé">
            <a:extLst>
              <a:ext uri="{FF2B5EF4-FFF2-40B4-BE49-F238E27FC236}">
                <a16:creationId xmlns:a16="http://schemas.microsoft.com/office/drawing/2014/main" id="{95DEAA8A-0551-4B34-8800-EEF70AB7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825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108D411A-83BF-4B7F-8237-6F74F5D0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93" y="1842052"/>
            <a:ext cx="8724900" cy="41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6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5A83-695F-4898-9375-B4210E72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Adopter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20DF11-D746-44A0-BFD4-2E06EC017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b="1" dirty="0" err="1"/>
              <a:t>Etymologie</a:t>
            </a:r>
            <a:endParaRPr lang="fr-CA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5E6795-D4B3-46E8-858C-15E0989D07E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/>
              <a:t>Ce mot provient du latin </a:t>
            </a:r>
            <a:r>
              <a:rPr lang="fr-CA" sz="2800" i="1" dirty="0" err="1"/>
              <a:t>adoptare</a:t>
            </a:r>
            <a:r>
              <a:rPr lang="fr-CA" sz="2800" dirty="0"/>
              <a:t>, composé de ad </a:t>
            </a:r>
          </a:p>
          <a:p>
            <a:pPr algn="ctr"/>
            <a:r>
              <a:rPr lang="fr-CA" sz="2800" dirty="0"/>
              <a:t>(« à ») et </a:t>
            </a:r>
            <a:r>
              <a:rPr lang="fr-CA" sz="2800" dirty="0" err="1"/>
              <a:t>optare</a:t>
            </a:r>
            <a:r>
              <a:rPr lang="fr-CA" sz="2800" dirty="0"/>
              <a:t> </a:t>
            </a:r>
          </a:p>
          <a:p>
            <a:pPr algn="ctr"/>
            <a:r>
              <a:rPr lang="fr-CA" sz="2800" dirty="0"/>
              <a:t>(« choisir », </a:t>
            </a:r>
          </a:p>
          <a:p>
            <a:pPr algn="ctr"/>
            <a:r>
              <a:rPr lang="fr-CA" sz="2800" dirty="0"/>
              <a:t>« souhaiter »).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751D40-551F-43CE-A26D-6F8E99711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b="1" dirty="0"/>
              <a:t>Définition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76AD689-04E9-4288-838F-66DAB327A78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algn="ctr"/>
            <a:r>
              <a:rPr lang="fr-CA" sz="2700" dirty="0"/>
              <a:t>Choisir quelqu’un pour fils ou pour fille et lui en donner les droits civils en remplissant certaines conditions prescrites par la loi.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0E40B8C-E8FA-41E3-A0C1-DA4130C37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7917" y="2277533"/>
            <a:ext cx="3456432" cy="626534"/>
          </a:xfrm>
        </p:spPr>
        <p:txBody>
          <a:bodyPr/>
          <a:lstStyle/>
          <a:p>
            <a:pPr algn="ctr"/>
            <a:r>
              <a:rPr lang="fr-CA" dirty="0"/>
              <a:t> </a:t>
            </a:r>
            <a:r>
              <a:rPr lang="fr-CA" b="1" dirty="0"/>
              <a:t>Sens figuré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206704E-3C10-4692-AF16-3421CF3096E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/>
              <a:t>Admettre, accepter, recevoir comme sien…</a:t>
            </a:r>
          </a:p>
        </p:txBody>
      </p:sp>
      <p:pic>
        <p:nvPicPr>
          <p:cNvPr id="9" name="Image 8" descr="Une image contenant signe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682CC722-CA08-4EDF-BB6B-5CF957506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322" y="5565913"/>
            <a:ext cx="2610678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9AB42-793B-4D5D-A94F-0FD63E8F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5" y="1232452"/>
            <a:ext cx="6873240" cy="1600200"/>
          </a:xfrm>
        </p:spPr>
        <p:txBody>
          <a:bodyPr/>
          <a:lstStyle/>
          <a:p>
            <a:pPr algn="ctr"/>
            <a:r>
              <a:rPr lang="fr-CA" dirty="0"/>
              <a:t>ADOPTION dans l’antiquité</a:t>
            </a:r>
          </a:p>
        </p:txBody>
      </p:sp>
      <p:pic>
        <p:nvPicPr>
          <p:cNvPr id="6" name="Espace réservé pour une image  5" descr="Une image contenant homme, personne, intérieur, texte&#10;&#10;Description générée avec un niveau de confiance très élevé">
            <a:extLst>
              <a:ext uri="{FF2B5EF4-FFF2-40B4-BE49-F238E27FC236}">
                <a16:creationId xmlns:a16="http://schemas.microsoft.com/office/drawing/2014/main" id="{E4BC384C-A84A-48D6-8D40-471BEDEBF1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313" r="10313"/>
          <a:stretch>
            <a:fillRect/>
          </a:stretch>
        </p:blipFill>
        <p:spPr>
          <a:xfrm>
            <a:off x="7861238" y="751241"/>
            <a:ext cx="3644962" cy="5467443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74CCD3-1155-4E2C-8306-83DB8BB8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695E0-CA99-4517-BE30-BB17D6E8C259}"/>
              </a:ext>
            </a:extLst>
          </p:cNvPr>
          <p:cNvSpPr/>
          <p:nvPr/>
        </p:nvSpPr>
        <p:spPr>
          <a:xfrm>
            <a:off x="6635719" y="632741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800" dirty="0"/>
              <a:t>https://userscontent2.emaze.com/images/d0a86ebb-0a5d-4839-a60c-88fe34d78f8a/dbaf9f3d7a080a6ace5d2816c70465e8.jpg</a:t>
            </a:r>
          </a:p>
        </p:txBody>
      </p:sp>
      <p:pic>
        <p:nvPicPr>
          <p:cNvPr id="9" name="Image 8" descr="Une image contenant extérieur, ciel, bâtiment, bâtiment gouvernemental&#10;&#10;Description générée avec un niveau de confiance très élevé">
            <a:extLst>
              <a:ext uri="{FF2B5EF4-FFF2-40B4-BE49-F238E27FC236}">
                <a16:creationId xmlns:a16="http://schemas.microsoft.com/office/drawing/2014/main" id="{045F06A8-9917-49F2-9B69-4F78DA88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24199"/>
            <a:ext cx="6873240" cy="30944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270F67-84A7-4C00-9FC9-9C50E6A93A53}"/>
              </a:ext>
            </a:extLst>
          </p:cNvPr>
          <p:cNvSpPr/>
          <p:nvPr/>
        </p:nvSpPr>
        <p:spPr>
          <a:xfrm>
            <a:off x="1074420" y="638896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800" dirty="0"/>
              <a:t>https://images.placesonline.com/photos/82322_roma_vittoriano_di_giorno.jpg</a:t>
            </a:r>
          </a:p>
        </p:txBody>
      </p:sp>
    </p:spTree>
    <p:extLst>
      <p:ext uri="{BB962C8B-B14F-4D97-AF65-F5344CB8AC3E}">
        <p14:creationId xmlns:p14="http://schemas.microsoft.com/office/powerpoint/2010/main" val="339198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004E-C568-4F0E-AF0B-C7F6B509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/>
              <a:t>Notre adoption</a:t>
            </a:r>
          </a:p>
        </p:txBody>
      </p:sp>
      <p:pic>
        <p:nvPicPr>
          <p:cNvPr id="6" name="Espace réservé pour une image  5" descr="Une image contenant extérieur, nuage, ciel, personne&#10;&#10;Description générée avec un niveau de confiance élevé">
            <a:extLst>
              <a:ext uri="{FF2B5EF4-FFF2-40B4-BE49-F238E27FC236}">
                <a16:creationId xmlns:a16="http://schemas.microsoft.com/office/drawing/2014/main" id="{FE7917D4-E9C7-48D9-BB10-5EE8E5311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81" r="8381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543DBB-C976-4C59-882A-431568514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r-CA" sz="2400" dirty="0"/>
              <a:t>« Béni soit le Dieu et Père de notre Seigneur Jésus-Christ, qui nous a bénis de toute bénédiction spirituelle dans les lieux célestes en Christ ! En lui, Dieu nous a choisis avant la création du monde pour que nous soyons saints et sans défaut devant lui. Dans son amour, il nous a prédestinés à être ses enfants adoptifs par Jésus-Christ. C’est ce qu’il a voulu, dans sa bienveillance.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D5E13-3052-4F97-9526-4167E080F9C3}"/>
              </a:ext>
            </a:extLst>
          </p:cNvPr>
          <p:cNvSpPr/>
          <p:nvPr/>
        </p:nvSpPr>
        <p:spPr>
          <a:xfrm>
            <a:off x="6754989" y="636587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800" dirty="0"/>
              <a:t>https://ap-pics2.gotpoem.com/ap-pics/contest/2638/238.jpg?Jesus_holding_b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27B9D2-AD49-40BB-89AE-673F12318094}"/>
              </a:ext>
            </a:extLst>
          </p:cNvPr>
          <p:cNvSpPr/>
          <p:nvPr/>
        </p:nvSpPr>
        <p:spPr>
          <a:xfrm>
            <a:off x="8751412" y="123650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</a:rPr>
              <a:t>Éphésiens 1:3-5</a:t>
            </a:r>
          </a:p>
        </p:txBody>
      </p:sp>
    </p:spTree>
    <p:extLst>
      <p:ext uri="{BB962C8B-B14F-4D97-AF65-F5344CB8AC3E}">
        <p14:creationId xmlns:p14="http://schemas.microsoft.com/office/powerpoint/2010/main" val="86662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96D93-33E0-4C45-86D4-4B5FF578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STATISTIQUES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FAF5E1-5C5A-48B9-AB87-2F7EFEF7F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« Dans les pays qui adoptent le plus de mineurs à l’international, le nombre annuel a chuté de près des deux tiers depuis 2004, il est passé de 42.194 à 15.188 entre 2004 et 2013 dans les dix pays qui adoptent le plus, soit une </a:t>
            </a:r>
            <a:r>
              <a:rPr lang="fr-CA" b="1" dirty="0"/>
              <a:t>chute de 64 %</a:t>
            </a:r>
            <a:r>
              <a:rPr lang="fr-CA" dirty="0"/>
              <a:t>.  »</a:t>
            </a:r>
          </a:p>
          <a:p>
            <a:r>
              <a:rPr lang="fr-CA" dirty="0">
                <a:hlinkClick r:id="rId2"/>
              </a:rPr>
              <a:t>https://www.consoglobe.com/declin-adoption-enfants-dans-le-monde-cg</a:t>
            </a:r>
            <a:endParaRPr lang="fr-CA" dirty="0"/>
          </a:p>
          <a:p>
            <a:endParaRPr lang="fr-CA" dirty="0"/>
          </a:p>
          <a:p>
            <a:r>
              <a:rPr lang="fr-CA" dirty="0"/>
              <a:t>« Le nombre de parents québécois qui adoptent à l'étranger a chuté drastiquement depuis une dizaine d'années.</a:t>
            </a:r>
          </a:p>
          <a:p>
            <a:r>
              <a:rPr lang="fr-CA" dirty="0"/>
              <a:t>En 2003, 908 enfants ont été adoptés à l'étranger, un sommet, contre 231 en 2014, révèle un rapport produit par le Secrétariat à l'adoption internationale. »</a:t>
            </a:r>
          </a:p>
          <a:p>
            <a:r>
              <a:rPr lang="fr-CA" dirty="0">
                <a:hlinkClick r:id="rId3"/>
              </a:rPr>
              <a:t>http://quebec.huffingtonpost.ca/2015/02/23/ladoption-internationale-en-forte-baisse-au-quebec_n_6737432.html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C27E99-AE27-4BE5-9828-029896CB1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617" y="278296"/>
            <a:ext cx="4863548" cy="59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43C24-2347-48CC-88EC-6984E055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NOTRE PÈRE PREND SOIN DE LA VEUVE ET DE L’ORPHELIN</a:t>
            </a:r>
          </a:p>
        </p:txBody>
      </p:sp>
      <p:pic>
        <p:nvPicPr>
          <p:cNvPr id="6" name="Espace réservé pour une image  5" descr="Une image contenant personne, extérieur, arbre, gens&#10;&#10;Description générée avec un niveau de confiance très élevé">
            <a:extLst>
              <a:ext uri="{FF2B5EF4-FFF2-40B4-BE49-F238E27FC236}">
                <a16:creationId xmlns:a16="http://schemas.microsoft.com/office/drawing/2014/main" id="{0D787525-DE04-4823-A243-8874CB1E25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895" b="25895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B24D0A-FDD4-4059-AEFD-6DAF76075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Deutéronome 27:19; Psaumes 10:14 et Jérémie 49:11</a:t>
            </a:r>
          </a:p>
        </p:txBody>
      </p:sp>
    </p:spTree>
    <p:extLst>
      <p:ext uri="{BB962C8B-B14F-4D97-AF65-F5344CB8AC3E}">
        <p14:creationId xmlns:p14="http://schemas.microsoft.com/office/powerpoint/2010/main" val="103566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7C5DC-E04A-4DBA-B532-46677148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NOTRE PÈRE PREND SOIN DE LA VEUVE ET DE L’ORPHELIN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559E6F-83B1-4009-A52B-45597DA84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DEUTÉRONOME 27:19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6CBB6A-BB29-426F-91ED-BE8DD83E5F5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« </a:t>
            </a:r>
            <a:r>
              <a:rPr lang="fr-CA" sz="2800" dirty="0"/>
              <a:t> Maudit soit celui qui porte atteinte au droit de l'étranger, de l'orphelin et de la veuve !’Et tout le peuple dira : ‘Amen ! 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8B490A-07E8-4FBF-93C8-51AE63E97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PSAUMES 10:14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0810F9-62C5-43A8-BB8D-9AA4EB88C2F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« Tu vois cependant leur peine et leur souffrance, tu regardes, pour prendre en main leur cause. C’est à toi que le malheureux s’abandonne, c’est toi qui viens en aide à l’orphelin. »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1E2DD10-E6BE-42E9-BA81-819F449A4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FFFF00"/>
                </a:solidFill>
              </a:rPr>
              <a:t>JÉRÉMIE 49:11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03CF5-8AF4-4DF6-AEF2-FDD7EBFF200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r>
              <a:rPr lang="fr-CA" sz="2700" dirty="0"/>
              <a:t>« Abandonne donc tes orphelins ! Moi, je les garderai en vie. Quant à tes veuves, qu’elles placent leur confiance en moi!»</a:t>
            </a:r>
          </a:p>
        </p:txBody>
      </p:sp>
    </p:spTree>
    <p:extLst>
      <p:ext uri="{BB962C8B-B14F-4D97-AF65-F5344CB8AC3E}">
        <p14:creationId xmlns:p14="http://schemas.microsoft.com/office/powerpoint/2010/main" val="1173344308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107</TotalTime>
  <Words>264</Words>
  <Application>Microsoft Office PowerPoint</Application>
  <PresentationFormat>Grand écran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Traînée de condensation</vt:lpstr>
      <vt:lpstr>Présentation PowerPoint</vt:lpstr>
      <vt:lpstr>Le dimanche des orphelins</vt:lpstr>
      <vt:lpstr>Présentation PowerPoint</vt:lpstr>
      <vt:lpstr>Adopter</vt:lpstr>
      <vt:lpstr>ADOPTION dans l’antiquité</vt:lpstr>
      <vt:lpstr>Notre adoption</vt:lpstr>
      <vt:lpstr>STATISTIQUES</vt:lpstr>
      <vt:lpstr>NOTRE PÈRE PREND SOIN DE LA VEUVE ET DE L’ORPHELIN</vt:lpstr>
      <vt:lpstr>NOTRE PÈRE PREND SOIN DE LA VEUVE ET DE L’ORPHELIN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dimanche des orphelins</dc:title>
  <dc:creator>Lenovo</dc:creator>
  <cp:lastModifiedBy>Lenovo</cp:lastModifiedBy>
  <cp:revision>11</cp:revision>
  <dcterms:created xsi:type="dcterms:W3CDTF">2017-11-10T01:32:05Z</dcterms:created>
  <dcterms:modified xsi:type="dcterms:W3CDTF">2017-11-12T10:59:50Z</dcterms:modified>
</cp:coreProperties>
</file>